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4"/>
  </p:notesMasterIdLst>
  <p:sldIdLst>
    <p:sldId id="258" r:id="rId2"/>
    <p:sldId id="263" r:id="rId3"/>
    <p:sldId id="308" r:id="rId4"/>
    <p:sldId id="266" r:id="rId5"/>
    <p:sldId id="267" r:id="rId6"/>
    <p:sldId id="309" r:id="rId7"/>
    <p:sldId id="313" r:id="rId8"/>
    <p:sldId id="303" r:id="rId9"/>
    <p:sldId id="310" r:id="rId10"/>
    <p:sldId id="311" r:id="rId11"/>
    <p:sldId id="269" r:id="rId12"/>
    <p:sldId id="270" r:id="rId13"/>
    <p:sldId id="272" r:id="rId14"/>
    <p:sldId id="321" r:id="rId15"/>
    <p:sldId id="265" r:id="rId16"/>
    <p:sldId id="302" r:id="rId17"/>
    <p:sldId id="273" r:id="rId18"/>
    <p:sldId id="304" r:id="rId19"/>
    <p:sldId id="274" r:id="rId20"/>
    <p:sldId id="275" r:id="rId21"/>
    <p:sldId id="305" r:id="rId22"/>
    <p:sldId id="318" r:id="rId23"/>
    <p:sldId id="319" r:id="rId24"/>
    <p:sldId id="320" r:id="rId25"/>
    <p:sldId id="278" r:id="rId26"/>
    <p:sldId id="279" r:id="rId27"/>
    <p:sldId id="283" r:id="rId28"/>
    <p:sldId id="316" r:id="rId29"/>
    <p:sldId id="285" r:id="rId30"/>
    <p:sldId id="286" r:id="rId31"/>
    <p:sldId id="290" r:id="rId32"/>
    <p:sldId id="291" r:id="rId33"/>
    <p:sldId id="292" r:id="rId34"/>
    <p:sldId id="293" r:id="rId35"/>
    <p:sldId id="294" r:id="rId36"/>
    <p:sldId id="295" r:id="rId37"/>
    <p:sldId id="296" r:id="rId38"/>
    <p:sldId id="297" r:id="rId39"/>
    <p:sldId id="299" r:id="rId40"/>
    <p:sldId id="300" r:id="rId41"/>
    <p:sldId id="315" r:id="rId42"/>
    <p:sldId id="317" r:id="rId43"/>
  </p:sldIdLst>
  <p:sldSz cx="9144000" cy="6858000" type="screen4x3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6666"/>
    <a:srgbClr val="004B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7" autoAdjust="0"/>
    <p:restoredTop sz="94660"/>
  </p:normalViewPr>
  <p:slideViewPr>
    <p:cSldViewPr>
      <p:cViewPr>
        <p:scale>
          <a:sx n="100" d="100"/>
          <a:sy n="100" d="100"/>
        </p:scale>
        <p:origin x="-306" y="-1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tiff>
</file>

<file path=ppt/media/image17.pn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gif>
</file>

<file path=ppt/media/image3.jpe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AA7B9D-1B29-4E5B-A791-CDAF1E963796}" type="datetimeFigureOut">
              <a:rPr lang="en-US" smtClean="0"/>
              <a:pPr/>
              <a:t>10-Apr-15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1D124A-BC8B-4B90-996D-365BD647191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87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CFFD269-2179-41FD-B250-F4C23A2100B6}" type="slidenum">
              <a:rPr lang="en-AU" smtClean="0"/>
              <a:pPr/>
              <a:t>1</a:t>
            </a:fld>
            <a:endParaRPr lang="en-AU" dirty="0" smtClean="0"/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AU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588" y="755650"/>
            <a:ext cx="2160587" cy="5842000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825" y="755650"/>
            <a:ext cx="6329363" cy="5842000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5" y="1916113"/>
            <a:ext cx="4244975" cy="46815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16113"/>
            <a:ext cx="4244975" cy="468153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916113"/>
            <a:ext cx="8642350" cy="46815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</a:p>
        </p:txBody>
      </p:sp>
      <p:sp>
        <p:nvSpPr>
          <p:cNvPr id="1034" name="Rectangle 10"/>
          <p:cNvSpPr>
            <a:spLocks noChangeArrowheads="1"/>
          </p:cNvSpPr>
          <p:nvPr userDrawn="1"/>
        </p:nvSpPr>
        <p:spPr bwMode="auto">
          <a:xfrm>
            <a:off x="0" y="736600"/>
            <a:ext cx="9144000" cy="1079500"/>
          </a:xfrm>
          <a:prstGeom prst="rect">
            <a:avLst/>
          </a:prstGeom>
          <a:solidFill>
            <a:srgbClr val="004B85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50825" y="755650"/>
            <a:ext cx="8642350" cy="1000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pic>
        <p:nvPicPr>
          <p:cNvPr id="1029" name="Picture 13" descr="ECU_AUS_logo_C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8172450" y="0"/>
            <a:ext cx="979488" cy="7223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41" name="Text Box 17"/>
          <p:cNvSpPr txBox="1">
            <a:spLocks noChangeArrowheads="1"/>
          </p:cNvSpPr>
          <p:nvPr userDrawn="1"/>
        </p:nvSpPr>
        <p:spPr bwMode="auto">
          <a:xfrm>
            <a:off x="107950" y="377825"/>
            <a:ext cx="5383213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AU" sz="1200" dirty="0" smtClean="0">
                <a:solidFill>
                  <a:srgbClr val="666666"/>
                </a:solidFill>
                <a:latin typeface="Arial Narrow" pitchFamily="34" charset="0"/>
              </a:rPr>
              <a:t>School of Computer and Security Science</a:t>
            </a:r>
            <a:endParaRPr lang="en-AU" sz="1200" dirty="0">
              <a:solidFill>
                <a:srgbClr val="666666"/>
              </a:solidFill>
              <a:latin typeface="Arial Narrow" pitchFamily="34" charset="0"/>
            </a:endParaRPr>
          </a:p>
        </p:txBody>
      </p:sp>
      <p:sp>
        <p:nvSpPr>
          <p:cNvPr id="1043" name="Text Box 19"/>
          <p:cNvSpPr txBox="1">
            <a:spLocks noChangeArrowheads="1"/>
          </p:cNvSpPr>
          <p:nvPr userDrawn="1"/>
        </p:nvSpPr>
        <p:spPr bwMode="auto">
          <a:xfrm>
            <a:off x="107950" y="115888"/>
            <a:ext cx="5383213" cy="336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AU" sz="1600" b="1">
                <a:solidFill>
                  <a:srgbClr val="666666"/>
                </a:solidFill>
                <a:latin typeface="Arial Narrow" pitchFamily="34" charset="0"/>
              </a:rPr>
              <a:t>Edith Cowan University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 Narrow"/>
          <a:ea typeface="MS PGothic" pitchFamily="34" charset="-128"/>
          <a:cs typeface="ＭＳ Ｐゴシック" pitchFamily="-65" charset="-128"/>
        </a:defRPr>
      </a:lvl1pPr>
      <a:lvl2pPr algn="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 Narrow" pitchFamily="-65" charset="0"/>
          <a:ea typeface="MS PGothic" pitchFamily="34" charset="-128"/>
          <a:cs typeface="ＭＳ Ｐゴシック" pitchFamily="-65" charset="-128"/>
        </a:defRPr>
      </a:lvl2pPr>
      <a:lvl3pPr algn="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 Narrow" pitchFamily="-65" charset="0"/>
          <a:ea typeface="MS PGothic" pitchFamily="34" charset="-128"/>
          <a:cs typeface="ＭＳ Ｐゴシック" pitchFamily="-65" charset="-128"/>
        </a:defRPr>
      </a:lvl3pPr>
      <a:lvl4pPr algn="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 Narrow" pitchFamily="-65" charset="0"/>
          <a:ea typeface="MS PGothic" pitchFamily="34" charset="-128"/>
          <a:cs typeface="ＭＳ Ｐゴシック" pitchFamily="-65" charset="-128"/>
        </a:defRPr>
      </a:lvl4pPr>
      <a:lvl5pPr algn="r" rtl="0" eaLnBrk="0" fontAlgn="base" hangingPunct="0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 Narrow" pitchFamily="-65" charset="0"/>
          <a:ea typeface="MS PGothic" pitchFamily="34" charset="-128"/>
          <a:cs typeface="ＭＳ Ｐゴシック" pitchFamily="-65" charset="-128"/>
        </a:defRPr>
      </a:lvl5pPr>
      <a:lvl6pPr marL="457200" algn="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pitchFamily="-65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pitchFamily="-65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pitchFamily="-65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pitchFamily="-65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MS PGothic" pitchFamily="34" charset="-128"/>
          <a:cs typeface="ＭＳ Ｐゴシック" pitchFamily="-65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MS PGothic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MS PGothic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3.jpeg"/><Relationship Id="rId2" Type="http://schemas.openxmlformats.org/officeDocument/2006/relationships/hyperlink" Target="https://www.keelog.com/wifi_hardware_keylogger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keelog.com/keyboard_recorder.html" TargetMode="External"/><Relationship Id="rId5" Type="http://schemas.openxmlformats.org/officeDocument/2006/relationships/image" Target="../media/image12.jpeg"/><Relationship Id="rId4" Type="http://schemas.openxmlformats.org/officeDocument/2006/relationships/hyperlink" Target="https://www.keelog.com/usb_hardware_keylogger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hyperlink" Target="http://www.google.com/url?sa=i&amp;rct=j&amp;q=&amp;esrc=s&amp;frm=1&amp;source=images&amp;cd=&amp;cad=rja&amp;uact=8&amp;docid=8kLZQg-xu6qeGM&amp;tbnid=Qg5nN7AMs8Qn8M:&amp;ved=0CAcQjRw&amp;url=http://www.faraday-bags.com/&amp;ei=6w0RVLG6EtXl8AWUhYHABg&amp;bvm=bv.74894050,d.dGc&amp;psig=AFQjCNEKrvglQGhe0P392zrFEGX6cipUng&amp;ust=1410490202951777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51520" y="764704"/>
            <a:ext cx="8636893" cy="1110580"/>
          </a:xfrm>
        </p:spPr>
        <p:txBody>
          <a:bodyPr/>
          <a:lstStyle/>
          <a:p>
            <a:pPr algn="ctr" eaLnBrk="1" hangingPunct="1"/>
            <a:r>
              <a:rPr lang="en-AU" sz="4000" dirty="0" smtClean="0"/>
              <a:t>Hardware Security - Data Security</a:t>
            </a:r>
          </a:p>
        </p:txBody>
      </p:sp>
      <p:pic>
        <p:nvPicPr>
          <p:cNvPr id="2054" name="Picture 6" descr="http://www.showroom411.com/Media/Category/Security%20Hardwar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95536" y="2708920"/>
            <a:ext cx="3398515" cy="2684721"/>
          </a:xfrm>
          <a:prstGeom prst="rect">
            <a:avLst/>
          </a:prstGeom>
          <a:noFill/>
        </p:spPr>
      </p:pic>
      <p:pic>
        <p:nvPicPr>
          <p:cNvPr id="6" name="Picture 5" descr="code small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564904"/>
            <a:ext cx="4299744" cy="3224808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Keep ambient temperature &lt; 20 degrees</a:t>
            </a:r>
          </a:p>
          <a:p>
            <a:r>
              <a:rPr lang="en-AU" dirty="0" smtClean="0"/>
              <a:t>Do NOT use evaporative air-conditioning...</a:t>
            </a:r>
          </a:p>
          <a:p>
            <a:pPr lvl="1"/>
            <a:r>
              <a:rPr lang="en-AU" dirty="0" smtClean="0"/>
              <a:t>What does evaporative air-conditioning put into the air...that would be water</a:t>
            </a:r>
          </a:p>
          <a:p>
            <a:r>
              <a:rPr lang="en-AU" dirty="0" smtClean="0"/>
              <a:t>Dust filters </a:t>
            </a:r>
            <a:r>
              <a:rPr lang="en-AU" dirty="0" smtClean="0"/>
              <a:t>on air-conditioning units</a:t>
            </a:r>
            <a:endParaRPr lang="en-AU" dirty="0" smtClean="0"/>
          </a:p>
          <a:p>
            <a:r>
              <a:rPr lang="en-AU" dirty="0" smtClean="0"/>
              <a:t>Alarms for when air-conditioning fails</a:t>
            </a:r>
          </a:p>
          <a:p>
            <a:endParaRPr lang="en-AU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Environmental Temperature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Protecting Hardware Examples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916113"/>
            <a:ext cx="5821363" cy="4681537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AU" dirty="0" smtClean="0"/>
              <a:t>Controlled access to facilities</a:t>
            </a:r>
          </a:p>
          <a:p>
            <a:pPr lvl="1" eaLnBrk="1" hangingPunct="1">
              <a:lnSpc>
                <a:spcPct val="80000"/>
              </a:lnSpc>
            </a:pPr>
            <a:r>
              <a:rPr lang="en-AU" dirty="0" smtClean="0"/>
              <a:t>E.g. Swipe card access</a:t>
            </a:r>
          </a:p>
          <a:p>
            <a:pPr eaLnBrk="1" hangingPunct="1">
              <a:lnSpc>
                <a:spcPct val="80000"/>
              </a:lnSpc>
            </a:pPr>
            <a:endParaRPr lang="en-AU" dirty="0" smtClean="0"/>
          </a:p>
          <a:p>
            <a:pPr eaLnBrk="1" hangingPunct="1">
              <a:lnSpc>
                <a:spcPct val="80000"/>
              </a:lnSpc>
            </a:pPr>
            <a:r>
              <a:rPr lang="en-AU" dirty="0" smtClean="0"/>
              <a:t>Security cables </a:t>
            </a:r>
          </a:p>
          <a:p>
            <a:pPr lvl="1" eaLnBrk="1" hangingPunct="1">
              <a:lnSpc>
                <a:spcPct val="80000"/>
              </a:lnSpc>
            </a:pPr>
            <a:r>
              <a:rPr lang="en-AU" dirty="0" smtClean="0"/>
              <a:t>Could easily be defeated by an attacker with a set of bolt cutters</a:t>
            </a:r>
          </a:p>
        </p:txBody>
      </p:sp>
      <p:pic>
        <p:nvPicPr>
          <p:cNvPr id="13316" name="Picture 7" descr="http://www.poweredbydsp.com/images/Services/ACS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643688" y="1928813"/>
            <a:ext cx="2228850" cy="22145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317" name="Picture 9" descr="http://www.secure-it.com/images/products/desktop/kab-400sm3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572250" y="4286250"/>
            <a:ext cx="2303463" cy="257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Protecting Hardware Examples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916113"/>
            <a:ext cx="6321425" cy="4681537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AU" dirty="0" smtClean="0"/>
              <a:t>Audible alarms </a:t>
            </a:r>
          </a:p>
          <a:p>
            <a:pPr lvl="1" eaLnBrk="1" hangingPunct="1">
              <a:lnSpc>
                <a:spcPct val="80000"/>
              </a:lnSpc>
            </a:pPr>
            <a:r>
              <a:rPr lang="en-AU" dirty="0" smtClean="0"/>
              <a:t>Set off when item is moved or removed from premises</a:t>
            </a:r>
          </a:p>
          <a:p>
            <a:pPr lvl="1" eaLnBrk="1" hangingPunct="1">
              <a:lnSpc>
                <a:spcPct val="80000"/>
              </a:lnSpc>
            </a:pPr>
            <a:r>
              <a:rPr lang="en-AU" dirty="0" smtClean="0"/>
              <a:t>Often disarmed with PIN or key</a:t>
            </a:r>
          </a:p>
          <a:p>
            <a:pPr eaLnBrk="1" hangingPunct="1">
              <a:lnSpc>
                <a:spcPct val="80000"/>
              </a:lnSpc>
            </a:pPr>
            <a:r>
              <a:rPr lang="en-AU" dirty="0" smtClean="0"/>
              <a:t>Proximity alarms</a:t>
            </a:r>
          </a:p>
          <a:p>
            <a:pPr lvl="1" eaLnBrk="1" hangingPunct="1">
              <a:lnSpc>
                <a:spcPct val="80000"/>
              </a:lnSpc>
            </a:pPr>
            <a:r>
              <a:rPr lang="en-AU" dirty="0" smtClean="0"/>
              <a:t>User carries a receiver and an alarms is raised if the laptop and the user are more than a certain distance apart</a:t>
            </a:r>
          </a:p>
        </p:txBody>
      </p:sp>
      <p:pic>
        <p:nvPicPr>
          <p:cNvPr id="14340" name="Picture 8" descr="http://www.szprice.com/product_images/u/anti_theft_alarm01__59230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72250" y="4214813"/>
            <a:ext cx="2397125" cy="239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Hardware Encryption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916113"/>
            <a:ext cx="8642350" cy="2593007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AU" dirty="0" smtClean="0"/>
              <a:t>Encrypted hard disks can limit the damaged caused by a stolen system</a:t>
            </a:r>
          </a:p>
          <a:p>
            <a:pPr eaLnBrk="1" hangingPunct="1">
              <a:lnSpc>
                <a:spcPct val="80000"/>
              </a:lnSpc>
            </a:pPr>
            <a:r>
              <a:rPr lang="en-AU" dirty="0" smtClean="0"/>
              <a:t>Hard drives could be encrypted/decrypted on the fly by main-boards or by dedicated cards</a:t>
            </a:r>
          </a:p>
          <a:p>
            <a:pPr eaLnBrk="1" hangingPunct="1">
              <a:lnSpc>
                <a:spcPct val="80000"/>
              </a:lnSpc>
            </a:pPr>
            <a:r>
              <a:rPr lang="en-AU" dirty="0" smtClean="0"/>
              <a:t>Secure Systems here in WA produces a high  grade encryption device</a:t>
            </a:r>
          </a:p>
        </p:txBody>
      </p:sp>
      <p:pic>
        <p:nvPicPr>
          <p:cNvPr id="1026" name="Picture 2" descr="http://www.securesystems.com.au/images/products/SDV-HA/SDV-H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0" y="4221088"/>
            <a:ext cx="3333750" cy="241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securesystems.com.au/images/products/HGSDV/SDVx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4739428"/>
            <a:ext cx="3240360" cy="1901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Hardware vs. Software Encryption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Hardware-based encryption</a:t>
            </a:r>
          </a:p>
          <a:p>
            <a:pPr lvl="1"/>
            <a:r>
              <a:rPr lang="en-US" sz="2000" dirty="0" smtClean="0"/>
              <a:t>Uses a dedicated processor located on the encrypted drive</a:t>
            </a:r>
          </a:p>
          <a:p>
            <a:pPr lvl="1"/>
            <a:r>
              <a:rPr lang="en-US" sz="2000" dirty="0" smtClean="0"/>
              <a:t>Processor contain a random number generator to generate an encryption key, which the user’s password will unlock</a:t>
            </a:r>
          </a:p>
          <a:p>
            <a:pPr lvl="1"/>
            <a:r>
              <a:rPr lang="en-US" sz="2000" dirty="0" smtClean="0"/>
              <a:t>Increased system performance</a:t>
            </a:r>
          </a:p>
          <a:p>
            <a:pPr lvl="1"/>
            <a:r>
              <a:rPr lang="en-US" sz="2000" dirty="0" smtClean="0"/>
              <a:t>Protectors again cold boot attacks, malicious code</a:t>
            </a:r>
          </a:p>
          <a:p>
            <a:r>
              <a:rPr lang="en-US" sz="2400" dirty="0" smtClean="0"/>
              <a:t>Software-based encryption</a:t>
            </a:r>
          </a:p>
          <a:p>
            <a:pPr lvl="1"/>
            <a:r>
              <a:rPr lang="en-US" sz="2000" dirty="0" smtClean="0"/>
              <a:t>Shares computer resources to encrypt data with other programs on the computer</a:t>
            </a:r>
          </a:p>
          <a:p>
            <a:pPr lvl="1"/>
            <a:r>
              <a:rPr lang="en-US" sz="2000" dirty="0" smtClean="0"/>
              <a:t>May require software updates</a:t>
            </a:r>
          </a:p>
          <a:p>
            <a:pPr lvl="1"/>
            <a:r>
              <a:rPr lang="en-US" sz="2000" dirty="0" smtClean="0"/>
              <a:t>Susceptible to brute force attacks, memory attacks</a:t>
            </a:r>
          </a:p>
          <a:p>
            <a:pPr lvl="1"/>
            <a:r>
              <a:rPr lang="en-US" sz="2000" dirty="0" smtClean="0"/>
              <a:t>Cost-effective in small application environments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9473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z="4000" dirty="0" smtClean="0"/>
              <a:t>Physical Destruction and Damage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916113"/>
            <a:ext cx="8569647" cy="4681537"/>
          </a:xfrm>
        </p:spPr>
        <p:txBody>
          <a:bodyPr/>
          <a:lstStyle/>
          <a:p>
            <a:pPr eaLnBrk="1" hangingPunct="1"/>
            <a:r>
              <a:rPr lang="en-AU" dirty="0" smtClean="0"/>
              <a:t>Hardware could be damaged deliberately or accidentally</a:t>
            </a:r>
          </a:p>
          <a:p>
            <a:pPr eaLnBrk="1" hangingPunct="1"/>
            <a:r>
              <a:rPr lang="en-AU" dirty="0" smtClean="0"/>
              <a:t>How can you prevent an individual from physically harming your hardware?</a:t>
            </a:r>
          </a:p>
          <a:p>
            <a:pPr eaLnBrk="1" hangingPunct="1"/>
            <a:r>
              <a:rPr lang="en-AU" dirty="0" smtClean="0"/>
              <a:t>Defence...backups!</a:t>
            </a:r>
          </a:p>
        </p:txBody>
      </p:sp>
      <p:pic>
        <p:nvPicPr>
          <p:cNvPr id="9220" name="Picture 6" descr="http://www.thetechherald.com/media/images/200902/hdd_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76056" y="4077072"/>
            <a:ext cx="3857625" cy="2571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Acoustic Emissions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4" y="1916113"/>
            <a:ext cx="8893175" cy="4681537"/>
          </a:xfrm>
        </p:spPr>
        <p:txBody>
          <a:bodyPr/>
          <a:lstStyle/>
          <a:p>
            <a:r>
              <a:rPr lang="en-US" dirty="0" err="1" smtClean="0"/>
              <a:t>Asonov</a:t>
            </a:r>
            <a:r>
              <a:rPr lang="en-US" dirty="0" smtClean="0"/>
              <a:t> and </a:t>
            </a:r>
            <a:r>
              <a:rPr lang="en-US" dirty="0" err="1" smtClean="0"/>
              <a:t>Agrawal</a:t>
            </a:r>
            <a:r>
              <a:rPr lang="en-US" dirty="0" smtClean="0"/>
              <a:t> published results in 2004 detailing how attackers could use an audio recording of a user typing on a keyboard to reconstruct what was typed</a:t>
            </a:r>
          </a:p>
          <a:p>
            <a:r>
              <a:rPr lang="en-US" dirty="0" smtClean="0"/>
              <a:t>Each keystroke produces different sounds and certain keys are pressed more than others</a:t>
            </a:r>
          </a:p>
          <a:p>
            <a:r>
              <a:rPr lang="en-US" dirty="0" smtClean="0"/>
              <a:t>After training an advanced neural network to recognize individual keys, their software recognized an average 79% of all keystrokes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388" y="1916113"/>
            <a:ext cx="8785225" cy="331308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AU" sz="2800" dirty="0" smtClean="0"/>
              <a:t>Hardware device designed to capture keystrokes</a:t>
            </a:r>
          </a:p>
          <a:p>
            <a:pPr eaLnBrk="1" hangingPunct="1">
              <a:lnSpc>
                <a:spcPct val="90000"/>
              </a:lnSpc>
            </a:pPr>
            <a:r>
              <a:rPr lang="en-AU" sz="2800" dirty="0" smtClean="0"/>
              <a:t>Small - d</a:t>
            </a:r>
            <a:r>
              <a:rPr lang="en-AU" sz="2400" dirty="0" smtClean="0"/>
              <a:t>esigned to look like a USB adapter</a:t>
            </a:r>
          </a:p>
          <a:p>
            <a:pPr eaLnBrk="1" hangingPunct="1">
              <a:lnSpc>
                <a:spcPct val="90000"/>
              </a:lnSpc>
            </a:pPr>
            <a:r>
              <a:rPr lang="en-AU" sz="2800" dirty="0" smtClean="0"/>
              <a:t>Connects in-line between a keyboard and computer</a:t>
            </a:r>
          </a:p>
          <a:p>
            <a:pPr eaLnBrk="1" hangingPunct="1">
              <a:lnSpc>
                <a:spcPct val="90000"/>
              </a:lnSpc>
            </a:pPr>
            <a:r>
              <a:rPr lang="en-AU" sz="2800" dirty="0" smtClean="0"/>
              <a:t>Captures (~2GB) keystrokes typed at the keyboard</a:t>
            </a:r>
          </a:p>
          <a:p>
            <a:pPr eaLnBrk="1" hangingPunct="1">
              <a:lnSpc>
                <a:spcPct val="90000"/>
              </a:lnSpc>
            </a:pPr>
            <a:r>
              <a:rPr lang="en-AU" sz="2800" dirty="0" smtClean="0"/>
              <a:t>Could be set and then retrieved by an attacker</a:t>
            </a:r>
          </a:p>
          <a:p>
            <a:pPr eaLnBrk="1" hangingPunct="1">
              <a:lnSpc>
                <a:spcPct val="90000"/>
              </a:lnSpc>
            </a:pPr>
            <a:r>
              <a:rPr lang="en-AU" sz="2800" dirty="0" smtClean="0"/>
              <a:t>Captured keystrokes could be sent wirelessly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Hardware Key Loggers</a:t>
            </a:r>
            <a:endParaRPr lang="en-AU" dirty="0"/>
          </a:p>
        </p:txBody>
      </p:sp>
      <p:pic>
        <p:nvPicPr>
          <p:cNvPr id="2050" name="Picture 2" descr="KeyGrabber Wi-Fi Premium">
            <a:hlinkClick r:id="rId2"/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4813439"/>
            <a:ext cx="2857500" cy="2009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eyGrabber USB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876799"/>
            <a:ext cx="2095500" cy="198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KeyGrabber MultiLogger">
            <a:hlinkClick r:id="rId6"/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224" y="4953000"/>
            <a:ext cx="2286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Faraday Bags, Cages and Rooms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916113"/>
            <a:ext cx="8642350" cy="3169071"/>
          </a:xfrm>
        </p:spPr>
        <p:txBody>
          <a:bodyPr/>
          <a:lstStyle/>
          <a:p>
            <a:r>
              <a:rPr lang="en-US" dirty="0" smtClean="0"/>
              <a:t>To block/limit EMF emissions through the air we can surround sensitive equipment with a metallic conductive shielding or mesh</a:t>
            </a:r>
          </a:p>
          <a:p>
            <a:r>
              <a:rPr lang="en-US" dirty="0" smtClean="0"/>
              <a:t>The holes in mesh are smaller than the wavelengths of the EMF radiation to block</a:t>
            </a:r>
          </a:p>
        </p:txBody>
      </p:sp>
      <p:sp>
        <p:nvSpPr>
          <p:cNvPr id="4" name="AutoShape 2" descr="data:image/jpeg;base64,/9j/4AAQSkZJRgABAQAAAQABAAD/2wCEAAkGBxQTEhQUEhQVFRQXFxcXGBgYFxUUFxwVFxQXGhcUFRgYHCggHBwlHBcXIjEhJSkrLi4uGh8zODMsNygtLisBCgoKDg0OGhAQFywcHCQsLC0sLywtLCwsLCwsLCwtLCwsLCwsLCwsLTQuLCw3LCwsLCwsLCwsLSwsLCwsLCwsN//AABEIALEBHQMBIgACEQEDEQH/xAAcAAABBAMBAAAAAAAAAAAAAAAAAgMEBQEGBwj/xABBEAACAQIDAwoCCQMCBwEBAAABAgADEQQSIQUxQQYHEyJRYXGBkaEysRQzQmJygsHR8CNSopLxFUNEU2OD4bI0/8QAGQEBAQEBAQEAAAAAAAAAAAAAAAECAwQF/8QAJBEBAAICAwABAwUAAAAAAAAAAAERAhIDITFBBCJREzJCgeH/2gAMAwEAAhEDEQA/AO4whCAQhCAQhCBrfOHtpsJgK1WmctTqoh0NmdgM1jxAJPlODpy1x6XK4yvfvbONe57idL5+MdahhqN9XqNUPhTTL86g9JxHEHT0mRvOB529o0xZnpVfx0xf1Qr8pcYbntri3SYWk3aVd09iGnKA0M0UO34bntoH6zC1l/CyP88svNmc62BrMEUVw7bl6FnPpTzbhr4TzrmilcjcSLgjQkaEajTgRKPUg5Y4PTNWyXNh0iVKVza9hnUXNtdOGslYXlFhKhtTxNBj2CqhPpe88yUuUeKWwGIqEa/ERU+IWa2cHfxj2F5VYlFK51dSWJFREqAs7Ozscw6xY1GJve+nYLOx6oVgRcEEd2szPLeC5W1aYbLTo52+2ENNtygWFJlGgXs4km5JJu9nc5mIpix6Vt2v0hydLXJFVXGuu62/S1ouR6JhOKYfniYb1rHfvFCp25fh6P7vvrulrg+eSkXAdLIc13KstrMQoyoXJJFj2DXU21WOrQmh0OdXBG12GpA0YjewFz0qpYWNydwAMvMFyywlX4aoO7cUfebWsjHW+louBsEJWUuUGGYsBWS62zAnLbMuZb33XXUd2smUsZTb4XRvBlPyMofhCEAhCEAhCEAhCEAhCEAhCEAhCEAhCEAhCEAhCEDg/Pdj8+PWnwpUVFvvOSx/xKTRsDgRVJBJAGunbuljy4x/TbQxdTh0zqPCmejHsgjewhYEnuH89ZiZ6WDdTYQAvdvWNjZKdresvqr6WHh3yv6AqTczFytIP/CEPFvb9oHYa8HPoJYgRatJtJSpOwj/AH+3/wBiG2E3Bh6H95eBo4DLvJUNaOx6o/tPmR+kbOzKo+z7gzabQl3kpqf0KqPsN7fvG2ouN6MPyk/KbhMFRG5TTS1t9x4giYDA9h9Jt7UxGmwaHeq+gl3Ka5h8S6G9N3Q77ozKdRrYqRvGks05T4tf+oqHf8ZFX4vi1qBrXsJMbZNI/YA8LiIbYVM7iw8D+8u0JRWzeWmKogKjqQBYXXUWUjehUsdSSWJ11lvguc/GUySbMCb2L19NR1VzVCALC2oJuSbndKI8n+xz5gGNPsGpwZT5EfrLcJTecJzw1gf6lNra7npsb/Z0NJbjgdde6WeF55AW66FUy/8AbDsWzG+6qABly9upI4Anlb7HrD7IPgf3kd8HUG9G9AflKO54fnbwzbyl+OYV00vwtSbXcbePG15+H5zcM1Q0+obLmDrXoZD1rZAXZTn42IE87uCN4I8QR+kxmvKPTtDlrQZM4WpksTmXoqosFLEjoqjEjKpMmJynw5Fyag8aNYcQLE5LA3IFt4JAnlddDcaHt3H1kyltWuputeuCN1qtQW0I0s2mhI84HqBOUuEJy/SaIb+1qiq3+liDwMsaVZWF1YMO4g/KeStoY6pWbNWdqjWC3Y3OUEkDwuSfMyPQJQ3TqntHVPqIHsGE8p4TlNjKX1eLxC93S1CP9JJEvMFzmbTpn/8Ao6QdlSnSYeqqG947HpCE4RheeHHqevTwzjuSoh9ekI9p2Xk5tM4nC0K7JkNWmrlb3tmF7A2Fx3yWLKEISghCEAkbaWLFKlUqtupoznwVSf0kmaJzx7Z6DAGkp6+Ibo//AFjWofSy/mknwefKrFiWbexLHxJufcy12VSOU9l/0kFVzEAbzL6lSyqBvtMZdQsHcM0XiVuLxCp2RxjecmkSZi2SIgAjyGNgQUwJEQwic0M0KCZgMYXmYQTIgYoiWgCLBjYMUDLQdBiwY2pjgMoeUzBURIvFgQhJojsjTbOptvRT5CPFwJlaksSIb8naJ+zbwJHykOvyZTg7edj+kvlqxDmXaUarX5PsL2dT5EfqZEqbNqLwv4WPztNrdbxt6QGrTVlNQZCPiBHiCPfdEr/P55ibYGzEKBpKbbuHVKuVQAbakeMsTaUj4DDtUqIii7MwUDtJNgJ6l2Ds1cNh6VBd1NAt+0/abzNz5zh/MvsoVsf0jC60EL/nJCp82P5Z3+UEIQgEIQgE4BzybY6bHmmD1aC5B+I6ufkPKdw29tJcNh6tZt1NC3ibaDzNp5ax2Iao71HuWdix8SZme5EjZNK737B7y6qjSQNk0rJftPsN0sCNJyzm5bgwGjtMxsJHhM0rFQxipJDSNiKoEAV+6YLRkVh3xauO2VGbxSmAW+6Z6MxQzeZBMAkGTvloCv2xaknwiFpx5BLQwVtARTzAhGY9SBjSmSEYCA4O+ZdhEE3gRKGmMwDHGWNwHkaOLrG6NImSlYDvgYCgC5kHEIWkus14BdIsVuS27eNfOa3tDEGpUZjxM2TaJyKx48PHhNTvxm8Ul3DmI2bkwtauRrVqBR+Cmun+Tv6Tp0oeQmzfo+Aw1O1iKYZvxP1292MvppBCEIBCES7AAk6AC58BA5Vz47eypSwinVv6lT8IPUB87nynIMPTzsB/O+XHLXbH0rGVq17gtlX8C6L/ADvkfY9Lex8B+s531ZCxprYWG4R0DSYQRVRpybMiPLGVjt9ICKrW+crWW5vJWJf3ka8sDHRywwAQJUDIWdgFpnSy69Y+NtB4yCDLrk5XpU8RSetfo1bMbDNqASunEZss9HBj91s5eLWtyOKlU6eh0xAJpliGGl7aA3lHitn1KdQ0yDmDBerdgWIBAUjebMum/UTcf+IYUO9UYgMpdqmXonWozFswVmYahToLAaAA6CMckctfGK7H6pHq2Ohaq762G8hcwHd0az6WfBxV164RnlHctbxGy8RT0alVHjTY/pINIO7BVXMTuChiT4ATs+PxKIrVVQkopPEZnJARBfiW085rnIXC5q2MIC9VUptUt8VQs7V92+78exU0M55fTcet+JhzTMzbnfSW3gzP0kd48p0rlDsHDLRr1WRc+oDE5A1Z7ANfh/UYEndrOa40IKjCmboDYHfcDTN4EgnznLl+mxxi8ZdMOXafGRVB4j+eMcU/zfIZHdNi5GcnRi6jAqSqjWzFdSd9+79ROOPBMzUS3OVKu8zmm+tzfUtbVKyW39ZHUf4395qXKXY/0R1UVekzFt6BSAtgSdTxPsZJ4JiJmJiaTbukOk0dvIC4g9gkmjWvODZeW8WFA3xbMBIrMSdZA90xO7SZXdGgY9fSBHqVbRv6QYulhyxk5cAo7zA1zbLkIO8/If7SPyb2b0+KoUbfHVRT+HMM3+N5I5S1OuqjgvuT/tNp5k9n9JjzUI0o02a/33si/wCJf0nWPEl3kCZhCVBCEIBNT5zttfRsBVINnqDo08W3nyF5tk4LzycoOnxfQKf6dC6nvqH4j5aD1mcvKHPl1ImyYWjlUDsHvxlRsuhma54fwS9UTnnPw1BQjdQxZjbzChZmo3CYEZrPoe/SFR6jXN4mEzaapErCYNmV3AutMAsbgWzGw37yTwE6PyS2WtLB9K1HpqlXrZbAnIdEXUGwIGb83dNOwGBNVKOHpEGpUYu3WJUWBC5hwIXNfS/DW9pt2EwO0aIRKeIw72AVKbMgbKNFUZlBNwBbrbiJ9Xh49Y69cOTuCOWmzcOtJctJKbEGoWRQpyKLWuBZszvTA8CeETsDkTRq0aRrdJ0lQZzlZRlUglNCp+yFJv8A3WmtbSx2JxNXKyFmIVRTRCBlplwAqjWwJqag8T2abs/L0ILV8JiKNrDqgWsNLdcLpOk3PkXP5Y8irary15PjC5Ep1alRCC7K5FlsyqrWFgbliN32T32k8ldkbQyOuFqIikK7KTbVhpY5DZsqjcRuErdrcoBisQS65aLVKZOl36KmLBGINiLs7WG41DvsJ0jkrtzCLQ1xNAOxao4NRVIvwsxB0UCYyz/l7LVVi0DlBtbG0KiUcRkDpaov2r3DKlS4axynMQO0C4NpRVNkV1UM1GqoIvc03At23ItNuw9dNo7RQC5Q1mqvcW/p0QFpIvcVW5HbVbsnShnDZixvmFxrlyFhmLX00ANt2naTLnlE+9pFYw8+WnWebbDpRwxZiA7m9txy20t5W9JpW26QxGNFlIas+dxuIV2Jprl4HoVRjpvfWdbOzMz5rBUQFVUbiNLbrWsAB/trMsYwuMurWcurGJrf0ye3w3Dt7dbCcZ5Y40VcXUt8Kf01/JfMfHOWnVOUuJ6ChVcbkF/O3VHmxA9Zw+5O83PbxJ4mcOT7eOr9XCdp2ZBkrCpoT4fuZGST6a2Cjt19f/gnjdj+WwHhGWEfaNsJkNXj1DXSMvJWCp6a6yiWtG26LQ2mVfhIm2quSi9t9rX8dP1iEaZtGtnqM3AnT9Pa07PzE7Oy4StWI1q1Mo/BTXT/ACZ/ScPY8Z6g5EbN+j4DDUrWIpqWH3367/5MZ1ReQhCAQhCBU8q9srg8JVrt9heqO1zog9SJ5cxFVnYsxuzEkk8STcn3nU+fXb16lLBodEHS1PxMCEU+AufzCcv2fRz1AOG8+Uz82LrZlHKgvvOv7e0ls0QWibzjM22WrRLG8yW0jd4UpmkWs1z4aR5ja57BI0QjEXTFzEWl3s/ClaDPkzPWYUaQIBvqC7KDxvlQMNxY7p34OOc8qZmahc8gsVQpVKjVqgRiFRCdAAxPSNfcCLL6zctqbWopSeomIwzO11p9G5FmJARnXpCpyKA1yBqslYTkRhhQVGpoWVes9uszgdZs17gXvoOE0TlZsahTdhRDKQKaBcxa9ZyWy9a50p2Nr/aXz+hhl8R28s8sZZxhMS2LkBhgWxGK+yLYelfhTQLc+Yyeebtl9yjfLhqii2ar/RHZ17hmseCpnfX+0zVV5C1KaoFxTo7gFgqsFv3lXBIHhNY5UUsUH6OtVestN1RSSx/qPTDgZG62bKwvcaXAvqJva52Zy49svVhya2bQZa1epSY0et0fUFXKgNlZgwa9+trY2NJt17GbtPYeF6KmFutdioYFTRyFmBIy5VBsgqH4TcU2traV9GvjcNQCtRPQD7Qvb4y1mYEpvY7113G8h7U5UvWz511KMty4JGYWYmyKPhuBYC2ZtTe01M4xHfTt3Piz5KckvpFN8T0r0qYZ+jI0fKv22b1GnEGSNqbPxlOgDTxtaslVzS6NmqKx6jOw67G3VU3GmnpJ2xOWeGTCUqAZqToii5RmUVV1Ljo7lgWubG2+U/KXb1BukWgXa6nrkEB6lQqtR7GxUCmmUC3/ADG8TMaiJvpPus7zd7NY1ekUA5FDDVGALWbUg6EKE6pNwSd06fhsQ5JzbuzcL+Moub7Z4p4PrWzVDdhoN40Fhu328pslVrINezU2Gg7fOwPjOXJlH7acspvJzznS2kRTWiD8blj4U9/q76fhnOAJe8u8cKuNq5TdKZ6JfBL5j5uX9pRIZ5Oebyr8PThFQdo07kDtMn0Rdiez9d3sJGwy7z3W8z/DJ2FGl+3+CcJbYMQ4jzxttZlTQEnYdLCQ6e/uktq1tBAfvKPlTVsirf4jfyA/dhLPpfOazygrlqlv7QB5nX9prH1COTezvpGLw9Hf0lVFP4M13/xDT1TOB8yez+k2h0hHVo0na/32sgHoz+k75OiCEIQCMY7FpSpvVqHKiKzsexVFyfQR+cx58Nv9Fh0wqHrVjmfupId35mt5K0kjjm3tqNicRVrvo1Ry1uwfZXyWw8pI2JQsMx3nQeHbK3DUi7ADj8u2bMFCgATGU1FLBJFoXiWqxlqk5tHyYK4kVom8tCQ1Ua8RGwqncw89IjLeNFJIgSuhPcfMS2XafR1aNSimToQuUMMwLA3Z2ta9yTutoB2TXhf+ExQrMNxM7cfJlh4kxEui0ucurqHpIw7FdkHmCGNu68p8Lt5WxNGtXQ5UZncKcxaoxJLi9tBZAFvoEGpmp/S34kHy/wB4LijxVfLSdY+omHLHgwxm49/t2Q8tcIWNXpDpqEKVAx11AIUi/nbvG+apsnFJXxtJ6rAqpas5sRmqvUBawIBOUFFB32pDhaaUuJ7iPeKFcdvqJ0x+qiPYX9KPh3zb/KPDUaFQtUpvdCqU1KsW0Iy5Rw7TuAnOuQexadbGUFAV0oUhUqsOsrVSTkTsOW6jxptNLFXw9f3llsXbtfDMzUGKFwA3VVgQLkXuDuud2usY82MRMR8ro7VtfZWGqF6lVEIRSWYgGwAuc17jd3cJx+jsxamMpU1U2qFHdN2VXPSdED3Uyov23juJ5Z4p6TU2cENoWs2e19QCWsL+G6WnNsQcS9eoQzA8SAxZtWa3jl952wyiY1u/8M+odLbZ9n0CheCjdYdund79wMi8oceKOHqPbRAWPfYdUebMB4yy6Usb5bDyBPiZoHOttPLRSgN7vdu9aWvl/Ue/lJEz7l8PHhtlyTfjmTOSSSSSTcntJ3n1mQY0DF0wSQBxngmb7e5Ypog79fXQfrJlN7CRbXIA3D9NB+scbxmZU45vEgGFOLbdIpDGO5LyOTJCVR3QMhZp2OqZnY9pPz/a03DG1ctJ2HBT67h72mkMZ0whmXa+YjZ2XD165GtSoqD8NNb3HnUb0nUJrfN1s/oNnYZCLEp0h7b1CX18M1vKbJNIIQhAwzAC50A3nunl3ltt76bjK1e90Jy0+6kuievxeLGel9s7PGIoVaJdkFRGQshAYBhY5SQeF5x3bPMnXFzhcRTqDgtUGmf9S5gfQSSOV08QytdDbhJI2zU+6fEftN+xPMpjVH9Oth3PEE1E8gcplJjea7adP/p+kH/jqU29iQfaSYGu/wDFyd6jyJEcXay8VYeFjM4zkxjaX1mExC9/ROR6qCJV1EymzAqexhY+hk1hbXI2lTPEjxH7RxcXTP2h8vnNftFZZNYLbEKo4EH3mRNbtFrVYbmPqY1LX5EyspVxtQcb+kcXaTcQI1W1xliDTlfT2p2r6GSRtNDxI8j+klSWkLSijS743SxicGHy+ccbXUQGwDF5CIuh3xnGYm2ggZ6U9pmWrdrKfECRFUnUxVdrzUCzw23K1H4KlRLf9us6j/SDE47bBrkNVquxAsC1msLk207yZTGnMCjNbTVWi0QKdzj0IkqiwTdqx0v2eHfKuhhrSQotumBZUmv/ADhHlEj0G011jmX+0kd0ipSrHbaSDUquo1H88ouhjO0SB5li8Omt7bojpAd0k0DpAr+UOJC0MttXYDyF2PuF9ZruyMEa9elRG+pURP8AUwF5Y8rKt6lNR9lST+Y/ssuuZ/Z/S7SpsRpSR6p8bZR/k4PlOseMvQlNAoAGgAAHgN0VCEoIQhAIQhAIQhAIziMJTfR0Rx95Q3zEehA17Gch9n1dXwdAntFNVPqtpSYzmj2a+6nUpn7lV/kxIm+QkqByjF8x+HN+jxVZewMtNx7AGUeL5kMQL9HiqT9zI6fImdzhFDzfjeajaaXtSSoPuVF+TZZRYzkhjqX1mDrjvCFx6peerYRQ8d1aLJ8asp+8rL8xG9J7Cr4VH0dFYfeUH5yj2hyF2fW+swlK/aFyH1W0lSPLVhBGN9CRPQeO5m9nv8HTUj92pmHo4M13H8xp/wCRi/KpT/VT+kDkoxlT+4n3+cdp7SYbwD5TdMbzP7RS+QUao+7Uyn0cAe81/G8itoUvrMHX8VXpR60yY6EVdqrxUj0MEq0yfit43Erq9JkNqish7HUqfRrRC2MVC2v6eGU7nU+BBg+EI8JRWjqOw3MR4EiNS1uunyiSdZXpjKg4+tj8xF0tpODqFPl+xkqS1yjRyk95UDag4qR4H949T2mnAnzH7TNSWuFeLBVpXJjEI+MD2+cewri+8eseKmHD23GKp12XQi/fFNWAEjVcVlUtx3+kQKHadfPWc8M1vJbL+l51jmF2f1MTiCPiZaa/lBZv/wBL6TjIfjx1v+s9J81mzuh2ZhwR1nBqn/2G4/xyzqy2yEIQCEIQCEIQCEIQCEIQCEIQCEIQCEIQCEIQCEIQCEIQG61FWFmUMOwgEe8o8dyJ2fW1qYOgT2hAjeqWM2CEDn+N5oNnP8Aq0j9yoSPR80ocZzIr/wAnFsO56Yb3Uj5Tr0IHBMXzNY5fq6mHqfmdD6FSPeUWN5u9pUr3wrMO1GR/ZWv7T0xCB5Jxuzq1H62jVp2350dB6sLSIGB7D7z2ARffKrH8mcHW+twtB+800v62vIPKgAmQLbjaei8bzWbNqbqLUz/46jr7Eke0oMbzKUD9ViaqfjVKg9splHGDjKg3OfUn5wbH1CMpOnHd+06RjeZXFD6rEUH/ABB6Z9g01HbvIjHYRgKtB2DAnNSDVl0I3lRp5gSCgRZ6l5EPUOz8Iavxmih3W6pXq3Hbly3755hwuCqNUWmEfOxCqCrA3Og0t2z1phaARERdyqFHgosPlAdhCEoIQhAIQhAIQhAIQhAIQhAIQhAIQhAIQhAIQhAIQhAIQhAIQhAIQhAIQhAIQhAIQhAZf418/kY9CEgIQhKCEIQP/9k=">
            <a:hlinkClick r:id="rId2"/>
          </p:cNvPr>
          <p:cNvSpPr>
            <a:spLocks noChangeAspect="1" noChangeArrowheads="1"/>
          </p:cNvSpPr>
          <p:nvPr/>
        </p:nvSpPr>
        <p:spPr bwMode="auto">
          <a:xfrm>
            <a:off x="117475" y="-808038"/>
            <a:ext cx="2714625" cy="168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AU"/>
          </a:p>
        </p:txBody>
      </p:sp>
      <p:pic>
        <p:nvPicPr>
          <p:cNvPr id="3076" name="Picture 4" descr="http://www.faraday-bags.com/images_home/large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3540" y="4595714"/>
            <a:ext cx="3640460" cy="2262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z="4000" smtClean="0"/>
              <a:t>Reverse Engineering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Reverse engineering involves taking the final product, examining it and working back to its design through </a:t>
            </a:r>
          </a:p>
          <a:p>
            <a:pPr lvl="1" eaLnBrk="1" hangingPunct="1"/>
            <a:r>
              <a:rPr lang="en-AU" dirty="0" smtClean="0"/>
              <a:t>Direct interrogation of the device by extracting an imaging of the software through an interface typically JTAG </a:t>
            </a:r>
          </a:p>
          <a:p>
            <a:pPr lvl="1" eaLnBrk="1" hangingPunct="1"/>
            <a:r>
              <a:rPr lang="en-AU" dirty="0" smtClean="0"/>
              <a:t>Taking the resultant image and performing a disassembly of code</a:t>
            </a:r>
          </a:p>
          <a:p>
            <a:pPr eaLnBrk="1" hangingPunct="1">
              <a:buNone/>
            </a:pPr>
            <a:endParaRPr lang="en-AU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The Earliest Computers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Initially all computer security issues were hardware security issues</a:t>
            </a:r>
          </a:p>
          <a:p>
            <a:pPr lvl="1" eaLnBrk="1" hangingPunct="1"/>
            <a:r>
              <a:rPr lang="en-AU" sz="2400" dirty="0" smtClean="0"/>
              <a:t>System occupied entire rooms</a:t>
            </a:r>
          </a:p>
          <a:p>
            <a:pPr lvl="1" eaLnBrk="1" hangingPunct="1"/>
            <a:r>
              <a:rPr lang="en-AU" sz="2400" dirty="0" smtClean="0"/>
              <a:t>Security was controlled by controlling access to the room</a:t>
            </a:r>
          </a:p>
          <a:p>
            <a:pPr eaLnBrk="1" hangingPunct="1"/>
            <a:r>
              <a:rPr lang="en-AU" dirty="0" smtClean="0"/>
              <a:t>Today, protecting computers is more complex as they have become;</a:t>
            </a:r>
          </a:p>
          <a:p>
            <a:pPr lvl="1" eaLnBrk="1" hangingPunct="1"/>
            <a:r>
              <a:rPr lang="en-AU" dirty="0" smtClean="0"/>
              <a:t>Increasingly mobile</a:t>
            </a:r>
          </a:p>
          <a:p>
            <a:pPr lvl="1" eaLnBrk="1" hangingPunct="1"/>
            <a:r>
              <a:rPr lang="en-AU" dirty="0" smtClean="0"/>
              <a:t>Interconnected</a:t>
            </a:r>
          </a:p>
          <a:p>
            <a:pPr lvl="1" eaLnBrk="1" hangingPunct="1"/>
            <a:r>
              <a:rPr lang="en-AU" dirty="0" smtClean="0"/>
              <a:t>Vast array of functions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60" name="Picture 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807200" y="2636912"/>
            <a:ext cx="2336800" cy="2643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err="1" smtClean="0"/>
              <a:t>Jailbreaking</a:t>
            </a:r>
            <a:endParaRPr lang="en-AU" dirty="0" smtClean="0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4" y="1916113"/>
            <a:ext cx="8209607" cy="4681537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AU" sz="2800" dirty="0" smtClean="0"/>
              <a:t>iPhones/</a:t>
            </a:r>
            <a:r>
              <a:rPr lang="en-AU" sz="2800" dirty="0" err="1" smtClean="0"/>
              <a:t>iPads</a:t>
            </a:r>
            <a:r>
              <a:rPr lang="en-AU" sz="2800" dirty="0" smtClean="0"/>
              <a:t>, Android device have been “</a:t>
            </a:r>
            <a:r>
              <a:rPr lang="en-AU" sz="2800" dirty="0" err="1" smtClean="0"/>
              <a:t>jailbroken</a:t>
            </a:r>
            <a:r>
              <a:rPr lang="en-AU" sz="2800" dirty="0" smtClean="0"/>
              <a:t>” as a result of reverse engineering the hardware/software or exploiting a vulnerability</a:t>
            </a:r>
          </a:p>
          <a:p>
            <a:pPr eaLnBrk="1" hangingPunct="1">
              <a:lnSpc>
                <a:spcPct val="80000"/>
              </a:lnSpc>
            </a:pPr>
            <a:r>
              <a:rPr lang="en-AU" sz="2800" dirty="0" smtClean="0"/>
              <a:t>Jail breaking may allow you to:</a:t>
            </a:r>
          </a:p>
          <a:p>
            <a:pPr lvl="1" eaLnBrk="1" hangingPunct="1">
              <a:lnSpc>
                <a:spcPct val="80000"/>
              </a:lnSpc>
            </a:pPr>
            <a:r>
              <a:rPr lang="en-AU" sz="2400" dirty="0" smtClean="0"/>
              <a:t>Install custom operating systems</a:t>
            </a:r>
          </a:p>
          <a:p>
            <a:pPr lvl="1" eaLnBrk="1" hangingPunct="1">
              <a:lnSpc>
                <a:spcPct val="80000"/>
              </a:lnSpc>
            </a:pPr>
            <a:r>
              <a:rPr lang="en-AU" sz="2400" dirty="0" smtClean="0"/>
              <a:t>Find system vulnerabilities</a:t>
            </a:r>
          </a:p>
          <a:p>
            <a:pPr lvl="1" eaLnBrk="1" hangingPunct="1">
              <a:lnSpc>
                <a:spcPct val="80000"/>
              </a:lnSpc>
            </a:pPr>
            <a:r>
              <a:rPr lang="en-AU" sz="2400" dirty="0" smtClean="0"/>
              <a:t>Install/run non-approved software</a:t>
            </a:r>
          </a:p>
          <a:p>
            <a:pPr lvl="1" eaLnBrk="1" hangingPunct="1">
              <a:lnSpc>
                <a:spcPct val="80000"/>
              </a:lnSpc>
            </a:pPr>
            <a:r>
              <a:rPr lang="en-AU" sz="2400" dirty="0" smtClean="0"/>
              <a:t>Unlock additional features</a:t>
            </a:r>
          </a:p>
          <a:p>
            <a:pPr eaLnBrk="1" hangingPunct="1">
              <a:lnSpc>
                <a:spcPct val="80000"/>
              </a:lnSpc>
            </a:pPr>
            <a:r>
              <a:rPr lang="en-AU" dirty="0" err="1" smtClean="0"/>
              <a:t>Jailbroken</a:t>
            </a:r>
            <a:r>
              <a:rPr lang="en-AU" dirty="0" smtClean="0"/>
              <a:t> devices are high risk, why? Think about the mode of operation...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Forensics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process of obtaining information contained on an electronic medium such as hard drives, memory cards, or RAM</a:t>
            </a:r>
            <a:endParaRPr lang="en-US" dirty="0"/>
          </a:p>
        </p:txBody>
      </p:sp>
      <p:pic>
        <p:nvPicPr>
          <p:cNvPr id="4" name="Picture 3" descr="02-18.t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88771" y="3505200"/>
            <a:ext cx="4515889" cy="302280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Storage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is stored on disk one entire sector at a time</a:t>
            </a:r>
          </a:p>
          <a:p>
            <a:pPr lvl="1"/>
            <a:r>
              <a:rPr lang="en-US" dirty="0" smtClean="0"/>
              <a:t>A sector is usually 512 bytes</a:t>
            </a:r>
          </a:p>
          <a:p>
            <a:pPr lvl="1"/>
            <a:r>
              <a:rPr lang="en-US" dirty="0" smtClean="0"/>
              <a:t>If you only use 1 byte, the system still provides the other 511 bytes for you</a:t>
            </a:r>
          </a:p>
          <a:p>
            <a:pPr lvl="1"/>
            <a:r>
              <a:rPr lang="en-US" dirty="0" smtClean="0"/>
              <a:t>A sector is the smallest addressable unit on persistent storage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681592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Storage </a:t>
            </a:r>
            <a:r>
              <a:rPr lang="en-US" dirty="0" err="1" smtClean="0"/>
              <a:t>cont</a:t>
            </a:r>
            <a:r>
              <a:rPr lang="en-US" dirty="0" smtClean="0"/>
              <a:t>…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916113"/>
            <a:ext cx="8642350" cy="2916494"/>
          </a:xfrm>
        </p:spPr>
        <p:txBody>
          <a:bodyPr/>
          <a:lstStyle/>
          <a:p>
            <a:r>
              <a:rPr lang="en-US" dirty="0" smtClean="0"/>
              <a:t>To improve performance and efficiency, sectors are typically grouped into clusters</a:t>
            </a:r>
          </a:p>
          <a:p>
            <a:r>
              <a:rPr lang="en-US" dirty="0" smtClean="0"/>
              <a:t>A cluster is a fixed number of sectors (must be a power of 2 (1, 2, 4 etc.)</a:t>
            </a:r>
          </a:p>
          <a:p>
            <a:r>
              <a:rPr lang="en-US" dirty="0" smtClean="0"/>
              <a:t>If you use 1 byte of a cluster, you have used the entire cluster</a:t>
            </a:r>
            <a:endParaRPr lang="en-AU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4725144"/>
            <a:ext cx="4932487" cy="2025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1960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</a:t>
            </a:r>
            <a:r>
              <a:rPr lang="en-US" dirty="0" smtClean="0"/>
              <a:t>Storage </a:t>
            </a:r>
            <a:r>
              <a:rPr lang="en-US" dirty="0" err="1" smtClean="0"/>
              <a:t>cont</a:t>
            </a:r>
            <a:r>
              <a:rPr lang="en-US" dirty="0" smtClean="0"/>
              <a:t>…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clusters on a modern hard drive are unallocated</a:t>
            </a:r>
          </a:p>
          <a:p>
            <a:r>
              <a:rPr lang="en-US" dirty="0" smtClean="0"/>
              <a:t>Unallocated clusters may have been allocated earlier though</a:t>
            </a:r>
          </a:p>
          <a:p>
            <a:pPr lvl="1"/>
            <a:r>
              <a:rPr lang="en-US" dirty="0" smtClean="0"/>
              <a:t>These clusters retain their data until they are reallocated to a new file</a:t>
            </a:r>
          </a:p>
          <a:p>
            <a:pPr lvl="1"/>
            <a:r>
              <a:rPr lang="en-US" dirty="0" smtClean="0"/>
              <a:t>Thus deleted data is easily recoverable</a:t>
            </a:r>
          </a:p>
          <a:p>
            <a:pPr lvl="1"/>
            <a:r>
              <a:rPr lang="en-AU" dirty="0"/>
              <a:t>It may take days, weeks, months or even years before the data is </a:t>
            </a:r>
            <a:r>
              <a:rPr lang="en-AU" dirty="0" smtClean="0"/>
              <a:t>overwritten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017467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250824" y="755650"/>
            <a:ext cx="8785671" cy="1000125"/>
          </a:xfrm>
        </p:spPr>
        <p:txBody>
          <a:bodyPr/>
          <a:lstStyle/>
          <a:p>
            <a:pPr eaLnBrk="1" hangingPunct="1"/>
            <a:r>
              <a:rPr lang="en-AU" dirty="0" smtClean="0"/>
              <a:t>Data Recovery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Data can be retrieved </a:t>
            </a:r>
            <a:r>
              <a:rPr lang="en-AU" dirty="0" smtClean="0"/>
              <a:t>from persistent storage devices </a:t>
            </a:r>
            <a:r>
              <a:rPr lang="en-AU" dirty="0" smtClean="0"/>
              <a:t>in a number of ways</a:t>
            </a:r>
          </a:p>
          <a:p>
            <a:pPr eaLnBrk="1" hangingPunct="1"/>
            <a:r>
              <a:rPr lang="en-AU" dirty="0" smtClean="0"/>
              <a:t>Once data is committed to magnetic storage it is difficult to destroy</a:t>
            </a:r>
          </a:p>
          <a:p>
            <a:pPr eaLnBrk="1" hangingPunct="1"/>
            <a:r>
              <a:rPr lang="en-AU" dirty="0" smtClean="0"/>
              <a:t>Aside from reading data through software, data sometimes can also be retrieved through physical inspection of hardware using Scanning Electron Microscopy (SEM)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Data recovery could be undertaken for a number of legitimate or non-legitimate reasons</a:t>
            </a:r>
          </a:p>
          <a:p>
            <a:pPr lvl="1" eaLnBrk="1" hangingPunct="1"/>
            <a:r>
              <a:rPr lang="en-AU" dirty="0" smtClean="0"/>
              <a:t>To aid law enforcement in solving a crime</a:t>
            </a:r>
          </a:p>
          <a:p>
            <a:pPr lvl="1" eaLnBrk="1" hangingPunct="1"/>
            <a:r>
              <a:rPr lang="en-AU" dirty="0" smtClean="0"/>
              <a:t>Industrial espionage</a:t>
            </a:r>
          </a:p>
          <a:p>
            <a:pPr lvl="1" eaLnBrk="1" hangingPunct="1"/>
            <a:r>
              <a:rPr lang="en-AU" dirty="0" smtClean="0"/>
              <a:t>For research purposes</a:t>
            </a:r>
          </a:p>
          <a:p>
            <a:pPr lvl="1" eaLnBrk="1" hangingPunct="1"/>
            <a:r>
              <a:rPr lang="en-AU" dirty="0" smtClean="0"/>
              <a:t>By criminals for identity theft</a:t>
            </a:r>
          </a:p>
          <a:p>
            <a:pPr lvl="1" eaLnBrk="1" hangingPunct="1"/>
            <a:endParaRPr lang="en-AU" dirty="0" smtClean="0"/>
          </a:p>
          <a:p>
            <a:pPr lvl="2" eaLnBrk="1" hangingPunct="1"/>
            <a:endParaRPr lang="en-AU" dirty="0" smtClean="0"/>
          </a:p>
          <a:p>
            <a:pPr lvl="1" eaLnBrk="1" hangingPunct="1"/>
            <a:endParaRPr lang="en-AU" dirty="0" smtClean="0"/>
          </a:p>
          <a:p>
            <a:pPr eaLnBrk="1" hangingPunct="1"/>
            <a:endParaRPr lang="en-AU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Data Recovery </a:t>
            </a:r>
            <a:r>
              <a:rPr lang="en-AU" dirty="0" err="1" smtClean="0"/>
              <a:t>cont</a:t>
            </a:r>
            <a:r>
              <a:rPr lang="en-AU" dirty="0" smtClean="0"/>
              <a:t>…</a:t>
            </a:r>
            <a:endParaRPr lang="en-AU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Secure File Deletion Tools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AU" dirty="0" smtClean="0"/>
              <a:t>Secure file deletion tools can be used to ensure that data recovery is </a:t>
            </a:r>
            <a:r>
              <a:rPr lang="en-AU" u="sng" dirty="0" smtClean="0"/>
              <a:t>difficult</a:t>
            </a:r>
          </a:p>
          <a:p>
            <a:pPr eaLnBrk="1" hangingPunct="1">
              <a:lnSpc>
                <a:spcPct val="90000"/>
              </a:lnSpc>
            </a:pPr>
            <a:r>
              <a:rPr lang="en-AU" dirty="0" smtClean="0"/>
              <a:t>Most work by overwriting data many times</a:t>
            </a:r>
          </a:p>
          <a:p>
            <a:pPr lvl="1" eaLnBrk="1" hangingPunct="1">
              <a:lnSpc>
                <a:spcPct val="90000"/>
              </a:lnSpc>
            </a:pPr>
            <a:r>
              <a:rPr lang="en-AU" dirty="0" smtClean="0"/>
              <a:t>1, 3, 7 or 35 times using various bit patterns</a:t>
            </a:r>
          </a:p>
          <a:p>
            <a:pPr eaLnBrk="1" hangingPunct="1">
              <a:lnSpc>
                <a:spcPct val="90000"/>
              </a:lnSpc>
            </a:pPr>
            <a:r>
              <a:rPr lang="en-AU" dirty="0" smtClean="0"/>
              <a:t>Can wipe files, free space, cluster tips</a:t>
            </a:r>
          </a:p>
          <a:p>
            <a:pPr lvl="1" eaLnBrk="1" hangingPunct="1">
              <a:lnSpc>
                <a:spcPct val="90000"/>
              </a:lnSpc>
            </a:pPr>
            <a:r>
              <a:rPr lang="en-AU" sz="2400" dirty="0" smtClean="0"/>
              <a:t>E.g. Eraser, DBAN boot and nuke CD</a:t>
            </a:r>
          </a:p>
          <a:p>
            <a:pPr eaLnBrk="1" hangingPunct="1">
              <a:lnSpc>
                <a:spcPct val="90000"/>
              </a:lnSpc>
            </a:pPr>
            <a:r>
              <a:rPr lang="en-AU" dirty="0" smtClean="0"/>
              <a:t>Erasing a hard drive properly can take days or weeks so people/organisations do not typically dispose of hard disks properly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Secure File Deletion - Eraser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4" y="1916113"/>
            <a:ext cx="8893176" cy="4681537"/>
          </a:xfrm>
        </p:spPr>
        <p:txBody>
          <a:bodyPr/>
          <a:lstStyle/>
          <a:p>
            <a:r>
              <a:rPr lang="en-AU" dirty="0" smtClean="0"/>
              <a:t>An example of a freely available program</a:t>
            </a:r>
          </a:p>
          <a:p>
            <a:r>
              <a:rPr lang="en-AU" dirty="0" smtClean="0"/>
              <a:t>End-user can decide how many passes to use</a:t>
            </a:r>
          </a:p>
          <a:p>
            <a:r>
              <a:rPr lang="en-AU" dirty="0" smtClean="0"/>
              <a:t>Typically 1-pass is sufficient for non-sensitive data</a:t>
            </a:r>
            <a:endParaRPr lang="en-AU" dirty="0"/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004047" y="3680770"/>
            <a:ext cx="3985607" cy="31326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057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/>
              <a:t>Radio Frequency Identification (RFID)</a:t>
            </a:r>
          </a:p>
        </p:txBody>
      </p:sp>
      <p:sp>
        <p:nvSpPr>
          <p:cNvPr id="296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9512" y="1988121"/>
            <a:ext cx="8642350" cy="4681239"/>
          </a:xfrm>
        </p:spPr>
        <p:txBody>
          <a:bodyPr/>
          <a:lstStyle/>
          <a:p>
            <a:pPr eaLnBrk="1" hangingPunct="1"/>
            <a:r>
              <a:rPr lang="en-AU" sz="2800" dirty="0" smtClean="0"/>
              <a:t>Small </a:t>
            </a:r>
            <a:r>
              <a:rPr lang="en-AU" sz="2800" dirty="0" smtClean="0"/>
              <a:t>tags that communicate wirelessly</a:t>
            </a:r>
          </a:p>
          <a:p>
            <a:pPr eaLnBrk="1" hangingPunct="1"/>
            <a:r>
              <a:rPr lang="en-AU" sz="2800" dirty="0" smtClean="0"/>
              <a:t>Two </a:t>
            </a:r>
            <a:r>
              <a:rPr lang="en-AU" sz="2800" dirty="0" smtClean="0"/>
              <a:t>categories</a:t>
            </a:r>
            <a:endParaRPr lang="en-AU" sz="2800" dirty="0" smtClean="0"/>
          </a:p>
          <a:p>
            <a:pPr lvl="1" eaLnBrk="1" hangingPunct="1"/>
            <a:r>
              <a:rPr lang="en-AU" sz="2400" dirty="0" smtClean="0"/>
              <a:t>Active</a:t>
            </a:r>
            <a:endParaRPr lang="en-AU" sz="2400" dirty="0" smtClean="0"/>
          </a:p>
          <a:p>
            <a:pPr lvl="2" eaLnBrk="1" hangingPunct="1"/>
            <a:r>
              <a:rPr lang="en-AU" sz="2000" dirty="0" smtClean="0"/>
              <a:t>These have their own </a:t>
            </a:r>
            <a:r>
              <a:rPr lang="en-AU" sz="2000" dirty="0" smtClean="0"/>
              <a:t>transmitter and power supply</a:t>
            </a:r>
          </a:p>
          <a:p>
            <a:pPr lvl="2" eaLnBrk="1" hangingPunct="1"/>
            <a:r>
              <a:rPr lang="en-US" sz="2000" dirty="0" smtClean="0"/>
              <a:t>The power source is used to broadcast a signal to a reader</a:t>
            </a:r>
          </a:p>
          <a:p>
            <a:pPr lvl="1" eaLnBrk="1" hangingPunct="1"/>
            <a:r>
              <a:rPr lang="en-AU" sz="2400" dirty="0"/>
              <a:t>Passive</a:t>
            </a:r>
          </a:p>
          <a:p>
            <a:pPr lvl="2" eaLnBrk="1" hangingPunct="1"/>
            <a:r>
              <a:rPr lang="en-AU" sz="2000" dirty="0"/>
              <a:t>These </a:t>
            </a:r>
            <a:r>
              <a:rPr lang="en-AU" sz="2000" dirty="0" smtClean="0"/>
              <a:t>tags have no battery</a:t>
            </a:r>
          </a:p>
          <a:p>
            <a:pPr lvl="2" eaLnBrk="1" hangingPunct="1"/>
            <a:r>
              <a:rPr lang="en-US" sz="2000" dirty="0" smtClean="0"/>
              <a:t>The tags draw power from the reader, which sends out electromagnetic waves that induce a current in the tag’s antenna.</a:t>
            </a:r>
            <a:endParaRPr lang="en-AU" sz="2000" dirty="0"/>
          </a:p>
          <a:p>
            <a:pPr lvl="2" eaLnBrk="1" hangingPunct="1"/>
            <a:endParaRPr lang="en-AU" sz="2000" dirty="0" smtClean="0"/>
          </a:p>
        </p:txBody>
      </p:sp>
      <p:pic>
        <p:nvPicPr>
          <p:cNvPr id="29700" name="Picture 6" descr="http://www.rfidconsultants.com/PolyIC_%20polymer_flexible_RFID_tag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328492" y="1844824"/>
            <a:ext cx="1756653" cy="16638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Threats against hardware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2060848"/>
            <a:ext cx="8642350" cy="3528392"/>
          </a:xfrm>
        </p:spPr>
        <p:txBody>
          <a:bodyPr/>
          <a:lstStyle/>
          <a:p>
            <a:r>
              <a:rPr lang="en-AU" dirty="0" smtClean="0"/>
              <a:t>Theft</a:t>
            </a:r>
          </a:p>
          <a:p>
            <a:r>
              <a:rPr lang="en-AU" dirty="0" smtClean="0"/>
              <a:t>Environmental</a:t>
            </a:r>
          </a:p>
          <a:p>
            <a:pPr lvl="1"/>
            <a:r>
              <a:rPr lang="en-AU" dirty="0" smtClean="0"/>
              <a:t>Power supply</a:t>
            </a:r>
          </a:p>
          <a:p>
            <a:pPr lvl="1"/>
            <a:r>
              <a:rPr lang="en-AU" dirty="0" smtClean="0"/>
              <a:t>Operating Environment</a:t>
            </a:r>
          </a:p>
          <a:p>
            <a:r>
              <a:rPr lang="en-AU" dirty="0" smtClean="0"/>
              <a:t>Physical Destruction</a:t>
            </a:r>
          </a:p>
          <a:p>
            <a:pPr>
              <a:buNone/>
            </a:pPr>
            <a:endParaRPr lang="en-AU" dirty="0" smtClean="0"/>
          </a:p>
          <a:p>
            <a:pPr lvl="1">
              <a:buNone/>
            </a:pPr>
            <a:endParaRPr lang="en-AU" dirty="0"/>
          </a:p>
        </p:txBody>
      </p:sp>
      <p:pic>
        <p:nvPicPr>
          <p:cNvPr id="4" name="Picture 3" descr="wholesale-computer-part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048" y="2204864"/>
            <a:ext cx="3571875" cy="32670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RFID Tag Uses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AU" smtClean="0"/>
              <a:t>Can be use for a number of </a:t>
            </a:r>
            <a:br>
              <a:rPr lang="en-AU" smtClean="0"/>
            </a:br>
            <a:r>
              <a:rPr lang="en-AU" smtClean="0"/>
              <a:t>purposes</a:t>
            </a:r>
          </a:p>
          <a:p>
            <a:pPr eaLnBrk="1" hangingPunct="1"/>
            <a:r>
              <a:rPr lang="en-AU" smtClean="0"/>
              <a:t>Inventory management – </a:t>
            </a:r>
            <a:br>
              <a:rPr lang="en-AU" smtClean="0"/>
            </a:br>
            <a:r>
              <a:rPr lang="en-AU" smtClean="0"/>
              <a:t>Could be used to tag</a:t>
            </a:r>
          </a:p>
          <a:p>
            <a:pPr lvl="1" eaLnBrk="1" hangingPunct="1"/>
            <a:r>
              <a:rPr lang="en-AU" smtClean="0"/>
              <a:t>Individual products</a:t>
            </a:r>
          </a:p>
          <a:p>
            <a:pPr lvl="1" eaLnBrk="1" hangingPunct="1"/>
            <a:r>
              <a:rPr lang="en-AU" smtClean="0"/>
              <a:t>Pallets of products</a:t>
            </a:r>
          </a:p>
          <a:p>
            <a:pPr eaLnBrk="1" hangingPunct="1"/>
            <a:r>
              <a:rPr lang="en-AU" smtClean="0"/>
              <a:t>Tagging people?</a:t>
            </a:r>
          </a:p>
          <a:p>
            <a:pPr eaLnBrk="1" hangingPunct="1"/>
            <a:r>
              <a:rPr lang="en-AU" smtClean="0"/>
              <a:t>Marketing purposes?</a:t>
            </a:r>
          </a:p>
          <a:p>
            <a:pPr eaLnBrk="1" hangingPunct="1"/>
            <a:endParaRPr lang="en-AU" smtClean="0"/>
          </a:p>
        </p:txBody>
      </p:sp>
      <p:pic>
        <p:nvPicPr>
          <p:cNvPr id="30724" name="Picture 4" descr="180px-RFID_hand_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443663" y="1916113"/>
            <a:ext cx="2555875" cy="191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25" name="Picture 7" descr="http://www.rfidjournal.com/ezimagecatalogue/catalogue/phpqcm6Aj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286375" y="3876675"/>
            <a:ext cx="3857625" cy="2981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Backup Strategies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916113"/>
            <a:ext cx="8785671" cy="4681537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AU" dirty="0" smtClean="0"/>
              <a:t>People typically recognise the importance of ongoing, reliable system backups</a:t>
            </a:r>
          </a:p>
          <a:p>
            <a:pPr eaLnBrk="1" hangingPunct="1">
              <a:lnSpc>
                <a:spcPct val="90000"/>
              </a:lnSpc>
            </a:pPr>
            <a:r>
              <a:rPr lang="en-AU" dirty="0" smtClean="0"/>
              <a:t>However, people are also reluctant to perform this process</a:t>
            </a:r>
            <a:endParaRPr lang="en-AU" dirty="0"/>
          </a:p>
          <a:p>
            <a:pPr eaLnBrk="1" hangingPunct="1">
              <a:lnSpc>
                <a:spcPct val="90000"/>
              </a:lnSpc>
            </a:pPr>
            <a:r>
              <a:rPr lang="en-AU" dirty="0" smtClean="0"/>
              <a:t>Data could be deleted, corrupted or lost</a:t>
            </a:r>
          </a:p>
        </p:txBody>
      </p:sp>
      <p:pic>
        <p:nvPicPr>
          <p:cNvPr id="34820" name="Picture 4" descr="backup plan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588224" y="4400673"/>
            <a:ext cx="2555776" cy="2457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Backup Issues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844825"/>
            <a:ext cx="8642350" cy="4752826"/>
          </a:xfrm>
        </p:spPr>
        <p:txBody>
          <a:bodyPr/>
          <a:lstStyle/>
          <a:p>
            <a:pPr eaLnBrk="1" hangingPunct="1"/>
            <a:r>
              <a:rPr lang="en-AU" sz="2800" dirty="0" smtClean="0"/>
              <a:t>Some questions need to be answered</a:t>
            </a:r>
          </a:p>
          <a:p>
            <a:pPr lvl="1" eaLnBrk="1" hangingPunct="1"/>
            <a:r>
              <a:rPr lang="en-AU" sz="2400" dirty="0" smtClean="0"/>
              <a:t>What will be backed up?</a:t>
            </a:r>
          </a:p>
          <a:p>
            <a:pPr lvl="1" eaLnBrk="1" hangingPunct="1"/>
            <a:r>
              <a:rPr lang="en-AU" sz="2400" dirty="0" smtClean="0"/>
              <a:t>How often will backups be performed?</a:t>
            </a:r>
          </a:p>
          <a:p>
            <a:pPr lvl="1" eaLnBrk="1" hangingPunct="1"/>
            <a:r>
              <a:rPr lang="en-AU" sz="2400" dirty="0" smtClean="0"/>
              <a:t>Will a rotation strategy be used?</a:t>
            </a:r>
          </a:p>
          <a:p>
            <a:pPr lvl="1" eaLnBrk="1" hangingPunct="1"/>
            <a:r>
              <a:rPr lang="en-AU" sz="2400" dirty="0" smtClean="0"/>
              <a:t>What type of media will be used?</a:t>
            </a:r>
          </a:p>
          <a:p>
            <a:pPr lvl="1" eaLnBrk="1" hangingPunct="1"/>
            <a:r>
              <a:rPr lang="en-AU" sz="2400" dirty="0" smtClean="0"/>
              <a:t>Where will backups be stored?</a:t>
            </a:r>
          </a:p>
          <a:p>
            <a:pPr lvl="1" eaLnBrk="1" hangingPunct="1"/>
            <a:r>
              <a:rPr lang="en-AU" sz="2400" dirty="0" smtClean="0"/>
              <a:t>How will backups be protected?</a:t>
            </a:r>
          </a:p>
          <a:p>
            <a:pPr lvl="1" eaLnBrk="1" hangingPunct="1"/>
            <a:r>
              <a:rPr lang="en-AU" sz="2400" dirty="0" smtClean="0"/>
              <a:t>Plain text or encrypted?</a:t>
            </a:r>
          </a:p>
          <a:p>
            <a:pPr lvl="1" eaLnBrk="1" hangingPunct="1"/>
            <a:r>
              <a:rPr lang="en-AU" sz="2400" dirty="0" smtClean="0"/>
              <a:t>Verification and logging of backups</a:t>
            </a:r>
          </a:p>
        </p:txBody>
      </p:sp>
      <p:pic>
        <p:nvPicPr>
          <p:cNvPr id="35844" name="Picture 6" descr="http://www.pcreview.co.uk/forums/attachments/7105-qnap-ts-459-pro-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332538" y="4214813"/>
            <a:ext cx="2811462" cy="2643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What will be backed up?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844824"/>
            <a:ext cx="8642350" cy="4681537"/>
          </a:xfrm>
        </p:spPr>
        <p:txBody>
          <a:bodyPr/>
          <a:lstStyle/>
          <a:p>
            <a:pPr eaLnBrk="1" hangingPunct="1"/>
            <a:r>
              <a:rPr lang="en-AU" dirty="0" smtClean="0"/>
              <a:t>Identifying important information can be difficult even for a single PC. </a:t>
            </a:r>
          </a:p>
          <a:p>
            <a:pPr lvl="1" eaLnBrk="1" hangingPunct="1"/>
            <a:r>
              <a:rPr lang="en-AU" dirty="0" smtClean="0"/>
              <a:t>An end-user may perform a backed up of important data from a PC and then format that same computer, only to find that something important was not included in the backup</a:t>
            </a:r>
          </a:p>
          <a:p>
            <a:pPr lvl="1" eaLnBrk="1" hangingPunct="1"/>
            <a:r>
              <a:rPr lang="en-AU" dirty="0" smtClean="0"/>
              <a:t>This can have disastrous consequences for a large organisation</a:t>
            </a:r>
          </a:p>
          <a:p>
            <a:pPr eaLnBrk="1" hangingPunct="1"/>
            <a:r>
              <a:rPr lang="en-AU" dirty="0" smtClean="0"/>
              <a:t>How many organisations even have a good idea of all of the information they have?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z="4000" smtClean="0"/>
              <a:t>How often will backups be performed?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The more often data is backed up, the easier it is to recover from a loss of data</a:t>
            </a:r>
          </a:p>
          <a:p>
            <a:pPr eaLnBrk="1" hangingPunct="1"/>
            <a:r>
              <a:rPr lang="en-AU" dirty="0" smtClean="0"/>
              <a:t>However, there is a trade off here…</a:t>
            </a:r>
          </a:p>
          <a:p>
            <a:pPr eaLnBrk="1" hangingPunct="1"/>
            <a:r>
              <a:rPr lang="en-AU" dirty="0" smtClean="0"/>
              <a:t>Backups consume resources</a:t>
            </a:r>
          </a:p>
          <a:p>
            <a:pPr lvl="1" eaLnBrk="1" hangingPunct="1"/>
            <a:r>
              <a:rPr lang="en-AU" dirty="0" smtClean="0"/>
              <a:t>Time – machine and personnel</a:t>
            </a:r>
          </a:p>
          <a:p>
            <a:pPr lvl="1" eaLnBrk="1" hangingPunct="1"/>
            <a:r>
              <a:rPr lang="en-AU" dirty="0" smtClean="0"/>
              <a:t>Quantity of backup media require</a:t>
            </a:r>
          </a:p>
          <a:p>
            <a:pPr lvl="1" eaLnBrk="1" hangingPunct="1"/>
            <a:r>
              <a:rPr lang="en-AU" dirty="0" smtClean="0"/>
              <a:t>Network bandwidth (possibly)</a:t>
            </a:r>
          </a:p>
          <a:p>
            <a:pPr lvl="1" eaLnBrk="1" hangingPunct="1"/>
            <a:r>
              <a:rPr lang="en-AU" dirty="0" smtClean="0"/>
              <a:t>Investment in equipment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Backup Rotation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Using a single re-useable medium and overwriting should never be done</a:t>
            </a:r>
            <a:r>
              <a:rPr lang="en-AU" dirty="0"/>
              <a:t>! </a:t>
            </a:r>
            <a:endParaRPr lang="en-AU" dirty="0" smtClean="0"/>
          </a:p>
          <a:p>
            <a:pPr eaLnBrk="1" hangingPunct="1"/>
            <a:r>
              <a:rPr lang="en-AU" dirty="0" smtClean="0"/>
              <a:t>All backup media is prone to wear and tear</a:t>
            </a:r>
          </a:p>
          <a:p>
            <a:pPr eaLnBrk="1" hangingPunct="1"/>
            <a:r>
              <a:rPr lang="en-AU" dirty="0" smtClean="0"/>
              <a:t>Use multiple sets of media and rotate them</a:t>
            </a:r>
          </a:p>
          <a:p>
            <a:pPr lvl="1" eaLnBrk="1" hangingPunct="1"/>
            <a:r>
              <a:rPr lang="en-AU" dirty="0" smtClean="0"/>
              <a:t>E.g. use 5 sets of backup media and rotate them over the course of a week – Mon-Fri </a:t>
            </a:r>
          </a:p>
          <a:p>
            <a:pPr lvl="1" eaLnBrk="1" hangingPunct="1"/>
            <a:r>
              <a:rPr lang="en-AU" dirty="0" smtClean="0"/>
              <a:t>Then perform a full backup on a separate set of media twice a month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Choice of Media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772816"/>
            <a:ext cx="8209607" cy="4941887"/>
          </a:xfrm>
        </p:spPr>
        <p:txBody>
          <a:bodyPr/>
          <a:lstStyle/>
          <a:p>
            <a:pPr eaLnBrk="1" hangingPunct="1"/>
            <a:r>
              <a:rPr lang="en-AU" dirty="0" smtClean="0"/>
              <a:t>A number of factors should be considered when determining what type of media</a:t>
            </a:r>
          </a:p>
          <a:p>
            <a:pPr lvl="1" eaLnBrk="1" hangingPunct="1"/>
            <a:r>
              <a:rPr lang="en-AU" sz="2000" dirty="0" smtClean="0"/>
              <a:t>Write once or re-writeable</a:t>
            </a:r>
          </a:p>
          <a:p>
            <a:pPr lvl="1" eaLnBrk="1" hangingPunct="1"/>
            <a:r>
              <a:rPr lang="en-AU" sz="2000" dirty="0" smtClean="0"/>
              <a:t>Cost of media</a:t>
            </a:r>
          </a:p>
          <a:p>
            <a:pPr lvl="1" eaLnBrk="1" hangingPunct="1"/>
            <a:r>
              <a:rPr lang="en-AU" sz="2000" dirty="0" smtClean="0"/>
              <a:t>Longevity of media</a:t>
            </a:r>
          </a:p>
          <a:p>
            <a:pPr lvl="1" eaLnBrk="1" hangingPunct="1"/>
            <a:r>
              <a:rPr lang="en-AU" sz="2000" dirty="0" smtClean="0"/>
              <a:t>Reliability of media</a:t>
            </a:r>
          </a:p>
          <a:p>
            <a:pPr lvl="1" eaLnBrk="1" hangingPunct="1"/>
            <a:r>
              <a:rPr lang="en-AU" sz="2000" dirty="0" smtClean="0"/>
              <a:t>Cost of hardware to read and write media</a:t>
            </a:r>
          </a:p>
          <a:p>
            <a:pPr lvl="1" eaLnBrk="1" hangingPunct="1"/>
            <a:r>
              <a:rPr lang="en-AU" sz="2000" dirty="0" smtClean="0"/>
              <a:t>Cost and capability of backup software</a:t>
            </a:r>
          </a:p>
          <a:p>
            <a:pPr lvl="1" eaLnBrk="1" hangingPunct="1"/>
            <a:r>
              <a:rPr lang="en-AU" sz="2000" dirty="0" smtClean="0"/>
              <a:t>Availability of media (now and in the future)</a:t>
            </a:r>
          </a:p>
          <a:p>
            <a:pPr eaLnBrk="1" hangingPunct="1"/>
            <a:r>
              <a:rPr lang="en-AU" dirty="0" smtClean="0"/>
              <a:t>Regardless of media all backups </a:t>
            </a:r>
            <a:br>
              <a:rPr lang="en-AU" dirty="0" smtClean="0"/>
            </a:br>
            <a:r>
              <a:rPr lang="en-AU" dirty="0" smtClean="0"/>
              <a:t>should be encrypted</a:t>
            </a:r>
          </a:p>
        </p:txBody>
      </p:sp>
      <p:pic>
        <p:nvPicPr>
          <p:cNvPr id="39940" name="Picture 4" descr="backup medi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948264" y="2736552"/>
            <a:ext cx="2138362" cy="386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Where to Store Backups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AU" dirty="0" smtClean="0"/>
              <a:t>On site</a:t>
            </a:r>
          </a:p>
          <a:p>
            <a:pPr lvl="1" eaLnBrk="1" hangingPunct="1">
              <a:lnSpc>
                <a:spcPct val="80000"/>
              </a:lnSpc>
            </a:pPr>
            <a:r>
              <a:rPr lang="en-AU" dirty="0" smtClean="0"/>
              <a:t>Useful for a localised failure e.g. hard drive failure in a PC</a:t>
            </a:r>
          </a:p>
          <a:p>
            <a:pPr lvl="1" eaLnBrk="1" hangingPunct="1">
              <a:lnSpc>
                <a:spcPct val="80000"/>
              </a:lnSpc>
            </a:pPr>
            <a:r>
              <a:rPr lang="en-AU" dirty="0" smtClean="0"/>
              <a:t>However, if a facility is destroyed (e.g. in a fire) the backup may also be destroyed so</a:t>
            </a:r>
          </a:p>
          <a:p>
            <a:pPr eaLnBrk="1" hangingPunct="1">
              <a:lnSpc>
                <a:spcPct val="80000"/>
              </a:lnSpc>
            </a:pPr>
            <a:r>
              <a:rPr lang="en-AU" dirty="0" smtClean="0"/>
              <a:t>Off site storage of some kind is essential</a:t>
            </a:r>
          </a:p>
          <a:p>
            <a:pPr lvl="1" eaLnBrk="1" hangingPunct="1">
              <a:lnSpc>
                <a:spcPct val="80000"/>
              </a:lnSpc>
            </a:pPr>
            <a:r>
              <a:rPr lang="en-AU" dirty="0" smtClean="0"/>
              <a:t>Geographically separate will protect against destruction of a facility</a:t>
            </a:r>
          </a:p>
          <a:p>
            <a:pPr lvl="1" eaLnBrk="1" hangingPunct="1">
              <a:lnSpc>
                <a:spcPct val="80000"/>
              </a:lnSpc>
            </a:pPr>
            <a:r>
              <a:rPr lang="en-AU" dirty="0" smtClean="0"/>
              <a:t>Could be inconvenient in the event of a localised hardware failure (e.g. hard drive failure)</a:t>
            </a:r>
          </a:p>
          <a:p>
            <a:pPr eaLnBrk="1" hangingPunct="1">
              <a:lnSpc>
                <a:spcPct val="80000"/>
              </a:lnSpc>
            </a:pPr>
            <a:r>
              <a:rPr lang="en-AU" dirty="0" smtClean="0"/>
              <a:t>Both should be used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Protection of Backups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1772816"/>
            <a:ext cx="8784976" cy="4753545"/>
          </a:xfrm>
        </p:spPr>
        <p:txBody>
          <a:bodyPr/>
          <a:lstStyle/>
          <a:p>
            <a:pPr eaLnBrk="1" hangingPunct="1"/>
            <a:r>
              <a:rPr lang="en-AU" dirty="0" smtClean="0"/>
              <a:t>Ideally, we should give backups the same level of protection as the primary source</a:t>
            </a:r>
          </a:p>
          <a:p>
            <a:pPr eaLnBrk="1" hangingPunct="1"/>
            <a:r>
              <a:rPr lang="en-AU" dirty="0" smtClean="0"/>
              <a:t>However this is often not done</a:t>
            </a:r>
          </a:p>
          <a:p>
            <a:pPr lvl="1" eaLnBrk="1" hangingPunct="1"/>
            <a:r>
              <a:rPr lang="en-AU" sz="2400" dirty="0" smtClean="0"/>
              <a:t>E.g. Backup tapes may be stored poorly</a:t>
            </a:r>
          </a:p>
          <a:p>
            <a:pPr lvl="1" eaLnBrk="1" hangingPunct="1"/>
            <a:r>
              <a:rPr lang="en-AU" sz="2400" dirty="0" smtClean="0"/>
              <a:t>An attacker may specifically target the backup media</a:t>
            </a:r>
          </a:p>
          <a:p>
            <a:pPr lvl="1" eaLnBrk="1" hangingPunct="1"/>
            <a:r>
              <a:rPr lang="en-AU" sz="2400" dirty="0" smtClean="0"/>
              <a:t>The more copies of backups that is exist that harder it is to control access/storage</a:t>
            </a:r>
          </a:p>
          <a:p>
            <a:pPr lvl="1" eaLnBrk="1" hangingPunct="1"/>
            <a:r>
              <a:rPr lang="en-AU" dirty="0" smtClean="0"/>
              <a:t>Put them in a fireproof, high security safe or facility! And make sure they are ENCRYPTED...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Verification of Backups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844825"/>
            <a:ext cx="8642350" cy="4752826"/>
          </a:xfrm>
        </p:spPr>
        <p:txBody>
          <a:bodyPr/>
          <a:lstStyle/>
          <a:p>
            <a:pPr eaLnBrk="1" hangingPunct="1"/>
            <a:r>
              <a:rPr lang="en-AU" dirty="0" smtClean="0"/>
              <a:t>Backup needs to be verified</a:t>
            </a:r>
          </a:p>
          <a:p>
            <a:pPr lvl="1" eaLnBrk="1" hangingPunct="1"/>
            <a:r>
              <a:rPr lang="en-AU" sz="2400" dirty="0" smtClean="0"/>
              <a:t>Are the backups actually being done? Is the backup policy being followed?</a:t>
            </a:r>
          </a:p>
          <a:p>
            <a:pPr lvl="1" eaLnBrk="1" hangingPunct="1"/>
            <a:r>
              <a:rPr lang="en-AU" sz="2400" dirty="0" smtClean="0"/>
              <a:t>Does the backed up data have integrity?  </a:t>
            </a:r>
          </a:p>
          <a:p>
            <a:pPr lvl="1" eaLnBrk="1" hangingPunct="1"/>
            <a:r>
              <a:rPr lang="en-AU" sz="2400" dirty="0" smtClean="0"/>
              <a:t>Does the restore process work?  Can we actually restore the backup?  Have we tested this?</a:t>
            </a:r>
          </a:p>
          <a:p>
            <a:pPr lvl="1" eaLnBrk="1" hangingPunct="1"/>
            <a:r>
              <a:rPr lang="en-AU" sz="2400" dirty="0" smtClean="0"/>
              <a:t>Will we be able to restore the backup tomorrow? Next week? Next year?  What about longer term archiving?</a:t>
            </a:r>
          </a:p>
          <a:p>
            <a:pPr lvl="1" eaLnBrk="1" hangingPunct="1"/>
            <a:r>
              <a:rPr lang="en-AU" sz="2400" dirty="0" smtClean="0"/>
              <a:t>Will the necessary hardware and software be available in futures years so...archive hardware, software, machine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Theft of Hardware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Computer hardware is an attractive target for thieves</a:t>
            </a:r>
          </a:p>
          <a:p>
            <a:pPr eaLnBrk="1" hangingPunct="1"/>
            <a:r>
              <a:rPr lang="en-AU" dirty="0" smtClean="0"/>
              <a:t>The portability of many modern systems increases their attractiveness as a target</a:t>
            </a:r>
          </a:p>
          <a:p>
            <a:pPr eaLnBrk="1" hangingPunct="1"/>
            <a:r>
              <a:rPr lang="en-AU" dirty="0" smtClean="0"/>
              <a:t>Theft of systems can be a problem not only because of the loss of the hardware, but importantly because of the loss of data</a:t>
            </a:r>
          </a:p>
          <a:p>
            <a:pPr lvl="1" eaLnBrk="1" hangingPunct="1"/>
            <a:endParaRPr lang="en-AU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smtClean="0"/>
              <a:t>Metadata in Documents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1772817"/>
            <a:ext cx="8642350" cy="4824834"/>
          </a:xfrm>
        </p:spPr>
        <p:txBody>
          <a:bodyPr/>
          <a:lstStyle/>
          <a:p>
            <a:pPr eaLnBrk="1" hangingPunct="1"/>
            <a:r>
              <a:rPr lang="en-AU" sz="2800" dirty="0" smtClean="0"/>
              <a:t>Sometimes organisations release documents or pictures to the public in a range of formats</a:t>
            </a:r>
          </a:p>
          <a:p>
            <a:pPr lvl="1" eaLnBrk="1" hangingPunct="1"/>
            <a:r>
              <a:rPr lang="en-AU" sz="2400" dirty="0" smtClean="0"/>
              <a:t>PowerPoint, Word, Excel etc</a:t>
            </a:r>
          </a:p>
          <a:p>
            <a:pPr eaLnBrk="1" hangingPunct="1"/>
            <a:r>
              <a:rPr lang="en-AU" sz="2800" dirty="0" smtClean="0"/>
              <a:t>Often these documents contain not only the public data but also a range of sensitive metadata</a:t>
            </a:r>
          </a:p>
          <a:p>
            <a:pPr lvl="1" eaLnBrk="1" hangingPunct="1"/>
            <a:r>
              <a:rPr lang="en-AU" sz="2400" dirty="0" smtClean="0"/>
              <a:t>Document owners</a:t>
            </a:r>
          </a:p>
          <a:p>
            <a:pPr lvl="1" eaLnBrk="1" hangingPunct="1"/>
            <a:r>
              <a:rPr lang="en-AU" sz="2400" dirty="0" smtClean="0"/>
              <a:t>Creation, access and modification dates</a:t>
            </a:r>
          </a:p>
          <a:p>
            <a:pPr lvl="1" eaLnBrk="1" hangingPunct="1"/>
            <a:r>
              <a:rPr lang="en-AU" sz="2400" dirty="0" smtClean="0"/>
              <a:t>URLs</a:t>
            </a:r>
          </a:p>
          <a:p>
            <a:pPr lvl="1" eaLnBrk="1" hangingPunct="1"/>
            <a:r>
              <a:rPr lang="en-AU" sz="2400" dirty="0" smtClean="0"/>
              <a:t>Machine and server names etc</a:t>
            </a:r>
          </a:p>
          <a:p>
            <a:pPr lvl="1" eaLnBrk="1" hangingPunct="1"/>
            <a:r>
              <a:rPr lang="en-AU" sz="2400" dirty="0" smtClean="0"/>
              <a:t>Geographical data (EXIF in images)</a:t>
            </a:r>
          </a:p>
          <a:p>
            <a:pPr lvl="1" eaLnBrk="1" hangingPunct="1"/>
            <a:r>
              <a:rPr lang="en-AU" sz="2400" dirty="0" smtClean="0"/>
              <a:t>Track changes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Metadata Scrubbing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Many applications now allow you to remove comments and metadata</a:t>
            </a:r>
          </a:p>
          <a:p>
            <a:r>
              <a:rPr lang="en-AU" dirty="0" smtClean="0"/>
              <a:t>Or simply save the material into a non-metadata format</a:t>
            </a:r>
          </a:p>
          <a:p>
            <a:r>
              <a:rPr lang="en-AU" dirty="0" smtClean="0"/>
              <a:t>Use many of the utilities available to remove the metadata</a:t>
            </a:r>
          </a:p>
          <a:p>
            <a:r>
              <a:rPr lang="en-AU" dirty="0" smtClean="0"/>
              <a:t>Turn off the location services on devices </a:t>
            </a:r>
          </a:p>
          <a:p>
            <a:pPr lvl="1"/>
            <a:r>
              <a:rPr lang="en-AU" dirty="0" smtClean="0"/>
              <a:t>E.g. Geo tagging on smart phones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5122" name="Picture 2" descr="http://dilbert.com/dyn/str_strip/000000000/00000000/0000000/000000/00000/0000/700/775/775.strip.sunday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2420888"/>
            <a:ext cx="8352928" cy="3745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935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Theft of Hardware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AU" dirty="0" smtClean="0"/>
              <a:t>In many cases theft of hardware might be the easiest way to steal data</a:t>
            </a:r>
          </a:p>
          <a:p>
            <a:pPr lvl="1" eaLnBrk="1" hangingPunct="1"/>
            <a:r>
              <a:rPr lang="en-AU" dirty="0" smtClean="0"/>
              <a:t>Why break into a network, dodge intrusion detection systems, defeat operating system controls etc when its often easier for an attacker to steal an unattended laptop?</a:t>
            </a:r>
          </a:p>
          <a:p>
            <a:pPr eaLnBrk="1" hangingPunct="1"/>
            <a:r>
              <a:rPr lang="en-AU" dirty="0" smtClean="0"/>
              <a:t>Other times the hardware itself might be the target</a:t>
            </a:r>
          </a:p>
          <a:p>
            <a:pPr eaLnBrk="1" hangingPunct="1"/>
            <a:endParaRPr lang="en-AU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Remedies for theft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844825"/>
            <a:ext cx="8642350" cy="4752826"/>
          </a:xfrm>
        </p:spPr>
        <p:txBody>
          <a:bodyPr/>
          <a:lstStyle/>
          <a:p>
            <a:r>
              <a:rPr lang="en-AU" dirty="0" smtClean="0"/>
              <a:t>Simple labelling/tagging of equipment</a:t>
            </a:r>
          </a:p>
          <a:p>
            <a:r>
              <a:rPr lang="en-AU" dirty="0" smtClean="0"/>
              <a:t>Use of a locking mechanism to attach the device to a large object e.g. desk</a:t>
            </a:r>
          </a:p>
          <a:p>
            <a:r>
              <a:rPr lang="en-AU" dirty="0" smtClean="0"/>
              <a:t>Using microdot technology to mark it</a:t>
            </a:r>
          </a:p>
          <a:p>
            <a:r>
              <a:rPr lang="en-AU" dirty="0" smtClean="0"/>
              <a:t>Physical storage of portables </a:t>
            </a:r>
          </a:p>
          <a:p>
            <a:r>
              <a:rPr lang="en-AU" dirty="0" smtClean="0"/>
              <a:t>Encryption of disk at rest – EFS, </a:t>
            </a:r>
            <a:r>
              <a:rPr lang="en-AU" dirty="0" err="1" smtClean="0"/>
              <a:t>Truecrypt</a:t>
            </a:r>
            <a:endParaRPr lang="en-AU" dirty="0" smtClean="0"/>
          </a:p>
          <a:p>
            <a:pPr>
              <a:buNone/>
            </a:pPr>
            <a:endParaRPr lang="en-AU" dirty="0" smtClean="0"/>
          </a:p>
          <a:p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Remedies for theft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Physical access controls</a:t>
            </a:r>
          </a:p>
          <a:p>
            <a:pPr lvl="1"/>
            <a:r>
              <a:rPr lang="en-AU" dirty="0" smtClean="0"/>
              <a:t>Lockable office spaces</a:t>
            </a:r>
          </a:p>
          <a:p>
            <a:pPr lvl="1"/>
            <a:r>
              <a:rPr lang="en-AU" dirty="0" smtClean="0"/>
              <a:t>Access cards to monitor/restrict who goes in or out of facility</a:t>
            </a:r>
          </a:p>
          <a:p>
            <a:pPr lvl="1"/>
            <a:r>
              <a:rPr lang="en-AU" dirty="0" smtClean="0"/>
              <a:t>Where appropriate strategically placed CCTV e.g. on egress/ingress points </a:t>
            </a:r>
          </a:p>
          <a:p>
            <a:pPr lvl="1"/>
            <a:r>
              <a:rPr lang="en-AU" dirty="0" smtClean="0"/>
              <a:t>Security cables for laptops</a:t>
            </a:r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Environmental Threats - Power Supply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916113"/>
            <a:ext cx="8641656" cy="4681537"/>
          </a:xfrm>
        </p:spPr>
        <p:txBody>
          <a:bodyPr/>
          <a:lstStyle/>
          <a:p>
            <a:r>
              <a:rPr lang="en-US" dirty="0" smtClean="0"/>
              <a:t>Electricity</a:t>
            </a:r>
          </a:p>
          <a:p>
            <a:pPr lvl="1"/>
            <a:r>
              <a:rPr lang="en-US" dirty="0" smtClean="0"/>
              <a:t>Any spikes or stability issues in electricity can cause damage to digital devices</a:t>
            </a:r>
          </a:p>
          <a:p>
            <a:pPr lvl="1"/>
            <a:r>
              <a:rPr lang="en-US" dirty="0" smtClean="0"/>
              <a:t>It is vital that equipment has a steady uninterrupted and clean power supply</a:t>
            </a:r>
          </a:p>
          <a:p>
            <a:pPr lvl="1"/>
            <a:r>
              <a:rPr lang="en-US" dirty="0" smtClean="0"/>
              <a:t>Lightning strike can be a problem particularly on UTP networks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Remedies for electrical problems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 smtClean="0"/>
              <a:t>Use of Uninterruptible Power Supply (UPS)</a:t>
            </a:r>
          </a:p>
          <a:p>
            <a:pPr lvl="1"/>
            <a:r>
              <a:rPr lang="en-AU" dirty="0" smtClean="0"/>
              <a:t>Use an active UPS not a passive UPS!</a:t>
            </a:r>
          </a:p>
          <a:p>
            <a:pPr lvl="1"/>
            <a:r>
              <a:rPr lang="en-AU" dirty="0" smtClean="0"/>
              <a:t>Use a UPS that allows sufficient time to shutdown a computer in an orderly fashion</a:t>
            </a:r>
          </a:p>
          <a:p>
            <a:pPr lvl="1"/>
            <a:r>
              <a:rPr lang="en-AU" dirty="0" smtClean="0"/>
              <a:t>Test it regularly!</a:t>
            </a:r>
          </a:p>
          <a:p>
            <a:endParaRPr lang="en-AU" dirty="0" smtClean="0"/>
          </a:p>
          <a:p>
            <a:endParaRPr lang="en-A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603</TotalTime>
  <Words>1958</Words>
  <Application>Microsoft Office PowerPoint</Application>
  <PresentationFormat>On-screen Show (4:3)</PresentationFormat>
  <Paragraphs>246</Paragraphs>
  <Slides>42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3" baseType="lpstr">
      <vt:lpstr>Default Design</vt:lpstr>
      <vt:lpstr>Hardware Security - Data Security</vt:lpstr>
      <vt:lpstr>The Earliest Computers</vt:lpstr>
      <vt:lpstr>Threats against hardware</vt:lpstr>
      <vt:lpstr>Theft of Hardware</vt:lpstr>
      <vt:lpstr>Theft of Hardware</vt:lpstr>
      <vt:lpstr>Remedies for theft</vt:lpstr>
      <vt:lpstr>Remedies for theft</vt:lpstr>
      <vt:lpstr>Environmental Threats - Power Supply</vt:lpstr>
      <vt:lpstr>Remedies for electrical problems</vt:lpstr>
      <vt:lpstr>Environmental Temperature</vt:lpstr>
      <vt:lpstr>Protecting Hardware Examples</vt:lpstr>
      <vt:lpstr>Protecting Hardware Examples</vt:lpstr>
      <vt:lpstr>Hardware Encryption</vt:lpstr>
      <vt:lpstr>Hardware vs. Software Encryption</vt:lpstr>
      <vt:lpstr>Physical Destruction and Damage</vt:lpstr>
      <vt:lpstr>Acoustic Emissions</vt:lpstr>
      <vt:lpstr>Hardware Key Loggers</vt:lpstr>
      <vt:lpstr>Faraday Bags, Cages and Rooms</vt:lpstr>
      <vt:lpstr>Reverse Engineering</vt:lpstr>
      <vt:lpstr>Jailbreaking</vt:lpstr>
      <vt:lpstr>Computer Forensics</vt:lpstr>
      <vt:lpstr>Data Storage</vt:lpstr>
      <vt:lpstr>Data Storage cont…</vt:lpstr>
      <vt:lpstr>Data Storage cont…</vt:lpstr>
      <vt:lpstr>Data Recovery</vt:lpstr>
      <vt:lpstr>Data Recovery cont…</vt:lpstr>
      <vt:lpstr>Secure File Deletion Tools</vt:lpstr>
      <vt:lpstr>Secure File Deletion - Eraser</vt:lpstr>
      <vt:lpstr>Radio Frequency Identification (RFID)</vt:lpstr>
      <vt:lpstr>RFID Tag Uses</vt:lpstr>
      <vt:lpstr>Backup Strategies</vt:lpstr>
      <vt:lpstr>Backup Issues</vt:lpstr>
      <vt:lpstr>What will be backed up?</vt:lpstr>
      <vt:lpstr>How often will backups be performed?</vt:lpstr>
      <vt:lpstr>Backup Rotation</vt:lpstr>
      <vt:lpstr>Choice of Media</vt:lpstr>
      <vt:lpstr>Where to Store Backups</vt:lpstr>
      <vt:lpstr>Protection of Backups</vt:lpstr>
      <vt:lpstr>Verification of Backups</vt:lpstr>
      <vt:lpstr>Metadata in Documents</vt:lpstr>
      <vt:lpstr>Metadata Scrubbing</vt:lpstr>
      <vt:lpstr>PowerPoint Presentation</vt:lpstr>
    </vt:vector>
  </TitlesOfParts>
  <Company>Edith Cowan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Tu Ly</dc:creator>
  <cp:lastModifiedBy>dellicious</cp:lastModifiedBy>
  <cp:revision>41</cp:revision>
  <dcterms:created xsi:type="dcterms:W3CDTF">2009-09-07T06:18:52Z</dcterms:created>
  <dcterms:modified xsi:type="dcterms:W3CDTF">2015-04-10T06:23:26Z</dcterms:modified>
</cp:coreProperties>
</file>

<file path=docProps/thumbnail.jpeg>
</file>